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94" r:id="rId4"/>
    <p:sldId id="285" r:id="rId5"/>
    <p:sldId id="287" r:id="rId6"/>
    <p:sldId id="292" r:id="rId7"/>
    <p:sldId id="273" r:id="rId8"/>
    <p:sldId id="274" r:id="rId9"/>
    <p:sldId id="293" r:id="rId10"/>
    <p:sldId id="286" r:id="rId11"/>
    <p:sldId id="276" r:id="rId12"/>
    <p:sldId id="304" r:id="rId13"/>
    <p:sldId id="278" r:id="rId14"/>
    <p:sldId id="310" r:id="rId15"/>
    <p:sldId id="308" r:id="rId16"/>
    <p:sldId id="309" r:id="rId17"/>
    <p:sldId id="275" r:id="rId18"/>
    <p:sldId id="279" r:id="rId19"/>
    <p:sldId id="282" r:id="rId20"/>
    <p:sldId id="280" r:id="rId21"/>
    <p:sldId id="284" r:id="rId22"/>
    <p:sldId id="283" r:id="rId23"/>
    <p:sldId id="299" r:id="rId24"/>
    <p:sldId id="300" r:id="rId25"/>
    <p:sldId id="301" r:id="rId26"/>
    <p:sldId id="305" r:id="rId27"/>
    <p:sldId id="306" r:id="rId28"/>
    <p:sldId id="277" r:id="rId29"/>
    <p:sldId id="295" r:id="rId30"/>
    <p:sldId id="296" r:id="rId31"/>
    <p:sldId id="297" r:id="rId32"/>
    <p:sldId id="298" r:id="rId33"/>
    <p:sldId id="257"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Vidējs stils 2 - izcēlum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ad82ff6845f573e8/Documents/uzladets/Elektromobi&#316;u%20statistika%20LV.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ad82ff6845f573e8/Documents/uzladets/Elektromobi&#316;u%20statistika%20LV.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ad82ff6845f573e8/Documents/uzladets/Elektromobi&#316;u%20statistika%20LV.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ad82ff6845f573e8/Documents/uzladets/Elektromobi&#316;u%20statistika%20L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2000" b="1" i="0" u="none" strike="noStrike" kern="1200" spc="100" baseline="0">
                <a:solidFill>
                  <a:srgbClr val="F2F2F2"/>
                </a:solidFill>
                <a:effectLst>
                  <a:outerShdw dist="38103" dir="5400000">
                    <a:srgbClr val="000000"/>
                  </a:outerShdw>
                </a:effectLst>
                <a:latin typeface="Calibri"/>
              </a:defRPr>
            </a:pPr>
            <a:r>
              <a:rPr lang="lv-LV" sz="2000" b="1" i="0" u="none" strike="noStrike" kern="1200" cap="none" spc="100" baseline="0">
                <a:solidFill>
                  <a:srgbClr val="F2F2F2"/>
                </a:solidFill>
                <a:effectLst>
                  <a:outerShdw dist="38103" dir="5400000">
                    <a:srgbClr val="000000"/>
                  </a:outerShdw>
                </a:effectLst>
                <a:uFillTx/>
                <a:latin typeface="Calibri"/>
              </a:rPr>
              <a:t>ETL kopskaits</a:t>
            </a:r>
          </a:p>
        </c:rich>
      </c:tx>
      <c:overlay val="0"/>
      <c:spPr>
        <a:noFill/>
        <a:ln>
          <a:noFill/>
        </a:ln>
      </c:spPr>
    </c:title>
    <c:autoTitleDeleted val="0"/>
    <c:plotArea>
      <c:layout/>
      <c:lineChart>
        <c:grouping val="standard"/>
        <c:varyColors val="0"/>
        <c:ser>
          <c:idx val="0"/>
          <c:order val="0"/>
          <c:tx>
            <c:strRef>
              <c:f>'[Elektromobiļu statistika LV.xlsx]Aprēķini'!$A$8</c:f>
              <c:strCache>
                <c:ptCount val="1"/>
                <c:pt idx="0">
                  <c:v>Kopskaits</c:v>
                </c:pt>
              </c:strCache>
            </c:strRef>
          </c:tx>
          <c:spPr>
            <a:ln w="76200" cap="rnd">
              <a:solidFill>
                <a:srgbClr val="00B050"/>
              </a:solidFill>
              <a:prstDash val="solid"/>
              <a:round/>
            </a:ln>
            <a:effectLst>
              <a:outerShdw dist="19046" dir="5400000" algn="tl">
                <a:srgbClr val="000000">
                  <a:alpha val="63000"/>
                </a:srgbClr>
              </a:outerShdw>
            </a:effectLst>
          </c:spPr>
          <c:marker>
            <c:symbol val="none"/>
          </c:marker>
          <c:trendline>
            <c:spPr>
              <a:ln w="50800" cap="rnd">
                <a:solidFill>
                  <a:srgbClr val="00B050">
                    <a:alpha val="50000"/>
                  </a:srgbClr>
                </a:solidFill>
                <a:prstDash val="solid"/>
                <a:round/>
              </a:ln>
            </c:spPr>
            <c:trendlineType val="exp"/>
            <c:forward val="111"/>
            <c:dispRSqr val="0"/>
            <c:dispEq val="0"/>
          </c:trendline>
          <c:cat>
            <c:numRef>
              <c:f>'[Elektromobiļu statistika LV.xlsx]Aprēķini'!$B$1:$Y$1</c:f>
              <c:numCache>
                <c:formatCode>dd"."mm"."yyyy</c:formatCode>
                <c:ptCount val="24"/>
                <c:pt idx="0">
                  <c:v>42005</c:v>
                </c:pt>
                <c:pt idx="1">
                  <c:v>42095</c:v>
                </c:pt>
                <c:pt idx="2">
                  <c:v>42186</c:v>
                </c:pt>
                <c:pt idx="3">
                  <c:v>42278</c:v>
                </c:pt>
                <c:pt idx="4">
                  <c:v>42370</c:v>
                </c:pt>
                <c:pt idx="5">
                  <c:v>42461</c:v>
                </c:pt>
                <c:pt idx="6">
                  <c:v>42552</c:v>
                </c:pt>
                <c:pt idx="7">
                  <c:v>42644</c:v>
                </c:pt>
                <c:pt idx="8">
                  <c:v>42736</c:v>
                </c:pt>
                <c:pt idx="9">
                  <c:v>42826</c:v>
                </c:pt>
                <c:pt idx="10">
                  <c:v>42917</c:v>
                </c:pt>
                <c:pt idx="11">
                  <c:v>43009</c:v>
                </c:pt>
                <c:pt idx="12">
                  <c:v>43101</c:v>
                </c:pt>
                <c:pt idx="13">
                  <c:v>43191</c:v>
                </c:pt>
                <c:pt idx="14">
                  <c:v>43282</c:v>
                </c:pt>
                <c:pt idx="15">
                  <c:v>43374</c:v>
                </c:pt>
                <c:pt idx="16">
                  <c:v>43466</c:v>
                </c:pt>
                <c:pt idx="17">
                  <c:v>43556</c:v>
                </c:pt>
                <c:pt idx="18">
                  <c:v>43647</c:v>
                </c:pt>
                <c:pt idx="19">
                  <c:v>43739</c:v>
                </c:pt>
                <c:pt idx="20">
                  <c:v>43831</c:v>
                </c:pt>
                <c:pt idx="21">
                  <c:v>43922</c:v>
                </c:pt>
                <c:pt idx="22" formatCode="m/d/yyyy">
                  <c:v>44013</c:v>
                </c:pt>
                <c:pt idx="23">
                  <c:v>44105</c:v>
                </c:pt>
              </c:numCache>
            </c:numRef>
          </c:cat>
          <c:val>
            <c:numRef>
              <c:f>'[Elektromobiļu statistika LV.xlsx]Aprēķini'!$B$8:$Y$8</c:f>
              <c:numCache>
                <c:formatCode>General</c:formatCode>
                <c:ptCount val="24"/>
                <c:pt idx="0">
                  <c:v>244</c:v>
                </c:pt>
                <c:pt idx="1">
                  <c:v>247</c:v>
                </c:pt>
                <c:pt idx="2">
                  <c:v>264</c:v>
                </c:pt>
                <c:pt idx="3">
                  <c:v>272</c:v>
                </c:pt>
                <c:pt idx="4">
                  <c:v>277</c:v>
                </c:pt>
                <c:pt idx="5">
                  <c:v>285</c:v>
                </c:pt>
                <c:pt idx="6">
                  <c:v>295</c:v>
                </c:pt>
                <c:pt idx="7">
                  <c:v>308</c:v>
                </c:pt>
                <c:pt idx="8">
                  <c:v>313</c:v>
                </c:pt>
                <c:pt idx="9">
                  <c:v>335</c:v>
                </c:pt>
                <c:pt idx="10">
                  <c:v>366</c:v>
                </c:pt>
                <c:pt idx="11">
                  <c:v>389</c:v>
                </c:pt>
                <c:pt idx="12">
                  <c:v>406</c:v>
                </c:pt>
                <c:pt idx="13">
                  <c:v>427</c:v>
                </c:pt>
                <c:pt idx="14">
                  <c:v>479</c:v>
                </c:pt>
                <c:pt idx="15">
                  <c:v>520</c:v>
                </c:pt>
                <c:pt idx="16">
                  <c:v>558</c:v>
                </c:pt>
                <c:pt idx="17">
                  <c:v>598</c:v>
                </c:pt>
                <c:pt idx="18">
                  <c:v>658</c:v>
                </c:pt>
                <c:pt idx="19">
                  <c:v>756</c:v>
                </c:pt>
                <c:pt idx="20">
                  <c:v>948</c:v>
                </c:pt>
                <c:pt idx="21">
                  <c:v>1053</c:v>
                </c:pt>
                <c:pt idx="22">
                  <c:v>1346</c:v>
                </c:pt>
                <c:pt idx="23">
                  <c:v>1608</c:v>
                </c:pt>
              </c:numCache>
            </c:numRef>
          </c:val>
          <c:smooth val="0"/>
          <c:extLst>
            <c:ext xmlns:c16="http://schemas.microsoft.com/office/drawing/2014/chart" uri="{C3380CC4-5D6E-409C-BE32-E72D297353CC}">
              <c16:uniqueId val="{00000001-2C10-402E-8BE8-97043990EB8E}"/>
            </c:ext>
          </c:extLst>
        </c:ser>
        <c:dLbls>
          <c:showLegendKey val="0"/>
          <c:showVal val="0"/>
          <c:showCatName val="0"/>
          <c:showSerName val="0"/>
          <c:showPercent val="0"/>
          <c:showBubbleSize val="0"/>
        </c:dLbls>
        <c:smooth val="0"/>
        <c:axId val="985927680"/>
        <c:axId val="985231760"/>
      </c:lineChart>
      <c:valAx>
        <c:axId val="985231760"/>
        <c:scaling>
          <c:orientation val="minMax"/>
        </c:scaling>
        <c:delete val="0"/>
        <c:axPos val="l"/>
        <c:majorGridlines>
          <c:spPr>
            <a:ln w="9528" cap="flat">
              <a:solidFill>
                <a:srgbClr val="F2F2F2">
                  <a:alpha val="10000"/>
                </a:srgbClr>
              </a:solidFill>
              <a:prstDash val="solid"/>
              <a:round/>
            </a:ln>
          </c:spPr>
        </c:majorGridlines>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D9D9D9"/>
                </a:solidFill>
                <a:latin typeface="Calibri"/>
              </a:defRPr>
            </a:pPr>
            <a:endParaRPr lang="lv-LV"/>
          </a:p>
        </c:txPr>
        <c:crossAx val="985927680"/>
        <c:crosses val="autoZero"/>
        <c:crossBetween val="between"/>
      </c:valAx>
      <c:dateAx>
        <c:axId val="985927680"/>
        <c:scaling>
          <c:orientation val="minMax"/>
        </c:scaling>
        <c:delete val="0"/>
        <c:axPos val="b"/>
        <c:numFmt formatCode="dd&quot;.&quot;mm&quot;.&quot;yyyy" sourceLinked="1"/>
        <c:majorTickMark val="none"/>
        <c:minorTickMark val="none"/>
        <c:tickLblPos val="nextTo"/>
        <c:spPr>
          <a:noFill/>
          <a:ln w="9528" cap="flat">
            <a:solidFill>
              <a:srgbClr val="F2F2F2">
                <a:alpha val="10000"/>
              </a:srgbClr>
            </a:solidFill>
            <a:prstDash val="solid"/>
            <a:round/>
          </a:ln>
        </c:spPr>
        <c:txPr>
          <a:bodyPr rot="-5400000" vert="horz"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D9D9D9"/>
                </a:solidFill>
                <a:latin typeface="Calibri"/>
              </a:defRPr>
            </a:pPr>
            <a:endParaRPr lang="lv-LV"/>
          </a:p>
        </c:txPr>
        <c:crossAx val="985231760"/>
        <c:crosses val="autoZero"/>
        <c:auto val="1"/>
        <c:lblOffset val="100"/>
        <c:baseTimeUnit val="months"/>
        <c:majorUnit val="30"/>
        <c:majorTimeUnit val="months"/>
      </c:date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D9D9D9"/>
              </a:solidFill>
              <a:latin typeface="Calibri"/>
            </a:defRPr>
          </a:pPr>
          <a:endParaRPr lang="lv-LV"/>
        </a:p>
      </c:txPr>
    </c:legend>
    <c:plotVisOnly val="1"/>
    <c:dispBlanksAs val="gap"/>
    <c:showDLblsOverMax val="0"/>
  </c:chart>
  <c:spPr>
    <a:gradFill>
      <a:gsLst>
        <a:gs pos="0">
          <a:srgbClr val="595959"/>
        </a:gs>
        <a:gs pos="100000">
          <a:srgbClr val="262626"/>
        </a:gs>
      </a:gsLst>
      <a:path path="circle">
        <a:fillToRect l="50000" t="50000" r="50000" b="50000"/>
      </a:path>
    </a:gradFill>
    <a:ln>
      <a:noFill/>
    </a:ln>
  </c:spPr>
  <c:txPr>
    <a:bodyPr lIns="0" tIns="0" rIns="0" bIns="0"/>
    <a:lstStyle/>
    <a:p>
      <a:pPr marL="0" marR="0" indent="0" defTabSz="914400" fontAlgn="auto" hangingPunct="1">
        <a:lnSpc>
          <a:spcPct val="100000"/>
        </a:lnSpc>
        <a:spcBef>
          <a:spcPts val="0"/>
        </a:spcBef>
        <a:spcAft>
          <a:spcPts val="0"/>
        </a:spcAft>
        <a:tabLst/>
        <a:defRPr lang="lv-LV" sz="1000" b="0" i="0" u="none" strike="noStrike" kern="1200" baseline="0">
          <a:solidFill>
            <a:srgbClr val="000000"/>
          </a:solidFill>
          <a:latin typeface="Calibri"/>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2000" b="1" i="0" u="none" strike="noStrike" kern="1200" spc="100" baseline="0">
                <a:solidFill>
                  <a:srgbClr val="F2F2F2"/>
                </a:solidFill>
                <a:effectLst>
                  <a:outerShdw dist="38103" dir="5400000">
                    <a:srgbClr val="000000"/>
                  </a:outerShdw>
                </a:effectLst>
                <a:latin typeface="Calibri"/>
              </a:defRPr>
            </a:pPr>
            <a:r>
              <a:rPr lang="lv-LV" sz="2000" b="1" i="0" u="none" strike="noStrike" kern="1200" cap="none" spc="100" baseline="0">
                <a:solidFill>
                  <a:srgbClr val="F2F2F2"/>
                </a:solidFill>
                <a:effectLst>
                  <a:outerShdw dist="38103" dir="5400000">
                    <a:srgbClr val="000000"/>
                  </a:outerShdw>
                </a:effectLst>
                <a:uFillTx/>
                <a:latin typeface="Calibri"/>
              </a:rPr>
              <a:t>ETL kopskaits</a:t>
            </a:r>
          </a:p>
        </c:rich>
      </c:tx>
      <c:overlay val="0"/>
      <c:spPr>
        <a:noFill/>
        <a:ln>
          <a:noFill/>
        </a:ln>
      </c:spPr>
    </c:title>
    <c:autoTitleDeleted val="0"/>
    <c:plotArea>
      <c:layout/>
      <c:lineChart>
        <c:grouping val="standard"/>
        <c:varyColors val="0"/>
        <c:ser>
          <c:idx val="0"/>
          <c:order val="0"/>
          <c:tx>
            <c:strRef>
              <c:f>'[Elektromobiļu statistika LV.xlsx]Aprēķini'!$A$8</c:f>
              <c:strCache>
                <c:ptCount val="1"/>
                <c:pt idx="0">
                  <c:v>Kopskaits</c:v>
                </c:pt>
              </c:strCache>
            </c:strRef>
          </c:tx>
          <c:spPr>
            <a:ln w="76200" cap="rnd">
              <a:solidFill>
                <a:srgbClr val="00B050"/>
              </a:solidFill>
              <a:prstDash val="solid"/>
              <a:round/>
            </a:ln>
            <a:effectLst>
              <a:outerShdw dist="19046" dir="5400000" algn="tl">
                <a:srgbClr val="000000">
                  <a:alpha val="63000"/>
                </a:srgbClr>
              </a:outerShdw>
            </a:effectLst>
          </c:spPr>
          <c:marker>
            <c:symbol val="none"/>
          </c:marker>
          <c:trendline>
            <c:spPr>
              <a:ln w="50800" cap="rnd">
                <a:solidFill>
                  <a:srgbClr val="00B050">
                    <a:alpha val="50000"/>
                  </a:srgbClr>
                </a:solidFill>
                <a:prstDash val="solid"/>
                <a:round/>
              </a:ln>
            </c:spPr>
            <c:trendlineType val="power"/>
            <c:forward val="111"/>
            <c:dispRSqr val="0"/>
            <c:dispEq val="0"/>
          </c:trendline>
          <c:cat>
            <c:numRef>
              <c:f>'[Elektromobiļu statistika LV.xlsx]Aprēķini'!$N$1:$Y$1</c:f>
              <c:numCache>
                <c:formatCode>dd"."mm"."yyyy</c:formatCode>
                <c:ptCount val="12"/>
                <c:pt idx="0">
                  <c:v>43101</c:v>
                </c:pt>
                <c:pt idx="1">
                  <c:v>43191</c:v>
                </c:pt>
                <c:pt idx="2">
                  <c:v>43282</c:v>
                </c:pt>
                <c:pt idx="3">
                  <c:v>43374</c:v>
                </c:pt>
                <c:pt idx="4">
                  <c:v>43466</c:v>
                </c:pt>
                <c:pt idx="5">
                  <c:v>43556</c:v>
                </c:pt>
                <c:pt idx="6">
                  <c:v>43647</c:v>
                </c:pt>
                <c:pt idx="7">
                  <c:v>43739</c:v>
                </c:pt>
                <c:pt idx="8">
                  <c:v>43831</c:v>
                </c:pt>
                <c:pt idx="9">
                  <c:v>43922</c:v>
                </c:pt>
                <c:pt idx="10" formatCode="m/d/yyyy">
                  <c:v>44013</c:v>
                </c:pt>
                <c:pt idx="11">
                  <c:v>44105</c:v>
                </c:pt>
              </c:numCache>
            </c:numRef>
          </c:cat>
          <c:val>
            <c:numRef>
              <c:f>'[Elektromobiļu statistika LV.xlsx]Aprēķini'!$N$8:$Y$8</c:f>
              <c:numCache>
                <c:formatCode>General</c:formatCode>
                <c:ptCount val="12"/>
                <c:pt idx="0">
                  <c:v>406</c:v>
                </c:pt>
                <c:pt idx="1">
                  <c:v>427</c:v>
                </c:pt>
                <c:pt idx="2">
                  <c:v>479</c:v>
                </c:pt>
                <c:pt idx="3">
                  <c:v>520</c:v>
                </c:pt>
                <c:pt idx="4">
                  <c:v>558</c:v>
                </c:pt>
                <c:pt idx="5">
                  <c:v>598</c:v>
                </c:pt>
                <c:pt idx="6">
                  <c:v>658</c:v>
                </c:pt>
                <c:pt idx="7">
                  <c:v>756</c:v>
                </c:pt>
                <c:pt idx="8">
                  <c:v>948</c:v>
                </c:pt>
                <c:pt idx="9">
                  <c:v>1053</c:v>
                </c:pt>
                <c:pt idx="10">
                  <c:v>1346</c:v>
                </c:pt>
                <c:pt idx="11">
                  <c:v>1608</c:v>
                </c:pt>
              </c:numCache>
            </c:numRef>
          </c:val>
          <c:smooth val="0"/>
          <c:extLst>
            <c:ext xmlns:c16="http://schemas.microsoft.com/office/drawing/2014/chart" uri="{C3380CC4-5D6E-409C-BE32-E72D297353CC}">
              <c16:uniqueId val="{00000001-44AA-4785-8F2F-2D864AC9DBD8}"/>
            </c:ext>
          </c:extLst>
        </c:ser>
        <c:dLbls>
          <c:showLegendKey val="0"/>
          <c:showVal val="0"/>
          <c:showCatName val="0"/>
          <c:showSerName val="0"/>
          <c:showPercent val="0"/>
          <c:showBubbleSize val="0"/>
        </c:dLbls>
        <c:smooth val="0"/>
        <c:axId val="985927680"/>
        <c:axId val="985231760"/>
      </c:lineChart>
      <c:valAx>
        <c:axId val="985231760"/>
        <c:scaling>
          <c:orientation val="minMax"/>
        </c:scaling>
        <c:delete val="0"/>
        <c:axPos val="l"/>
        <c:majorGridlines>
          <c:spPr>
            <a:ln w="9528" cap="flat">
              <a:solidFill>
                <a:srgbClr val="F2F2F2">
                  <a:alpha val="10000"/>
                </a:srgbClr>
              </a:solidFill>
              <a:prstDash val="solid"/>
              <a:round/>
            </a:ln>
          </c:spPr>
        </c:majorGridlines>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D9D9D9"/>
                </a:solidFill>
                <a:latin typeface="Calibri"/>
              </a:defRPr>
            </a:pPr>
            <a:endParaRPr lang="lv-LV"/>
          </a:p>
        </c:txPr>
        <c:crossAx val="985927680"/>
        <c:crosses val="autoZero"/>
        <c:crossBetween val="between"/>
      </c:valAx>
      <c:dateAx>
        <c:axId val="985927680"/>
        <c:scaling>
          <c:orientation val="minMax"/>
        </c:scaling>
        <c:delete val="0"/>
        <c:axPos val="b"/>
        <c:numFmt formatCode="dd&quot;.&quot;mm&quot;.&quot;yyyy" sourceLinked="1"/>
        <c:majorTickMark val="none"/>
        <c:minorTickMark val="none"/>
        <c:tickLblPos val="nextTo"/>
        <c:spPr>
          <a:noFill/>
          <a:ln w="9528" cap="flat">
            <a:solidFill>
              <a:srgbClr val="F2F2F2">
                <a:alpha val="10000"/>
              </a:srgbClr>
            </a:solidFill>
            <a:prstDash val="solid"/>
            <a:round/>
          </a:ln>
        </c:spPr>
        <c:txPr>
          <a:bodyPr rot="-5400000" vert="horz"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D9D9D9"/>
                </a:solidFill>
                <a:latin typeface="Calibri"/>
              </a:defRPr>
            </a:pPr>
            <a:endParaRPr lang="lv-LV"/>
          </a:p>
        </c:txPr>
        <c:crossAx val="985231760"/>
        <c:crosses val="autoZero"/>
        <c:auto val="1"/>
        <c:lblOffset val="100"/>
        <c:baseTimeUnit val="months"/>
        <c:majorUnit val="24"/>
        <c:majorTimeUnit val="months"/>
      </c:date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D9D9D9"/>
              </a:solidFill>
              <a:latin typeface="Calibri"/>
            </a:defRPr>
          </a:pPr>
          <a:endParaRPr lang="lv-LV"/>
        </a:p>
      </c:txPr>
    </c:legend>
    <c:plotVisOnly val="1"/>
    <c:dispBlanksAs val="gap"/>
    <c:showDLblsOverMax val="0"/>
  </c:chart>
  <c:spPr>
    <a:gradFill>
      <a:gsLst>
        <a:gs pos="0">
          <a:srgbClr val="595959"/>
        </a:gs>
        <a:gs pos="100000">
          <a:srgbClr val="262626"/>
        </a:gs>
      </a:gsLst>
      <a:path path="circle">
        <a:fillToRect l="50000" t="50000" r="50000" b="50000"/>
      </a:path>
    </a:gradFill>
    <a:ln>
      <a:noFill/>
    </a:ln>
  </c:spPr>
  <c:txPr>
    <a:bodyPr lIns="0" tIns="0" rIns="0" bIns="0"/>
    <a:lstStyle/>
    <a:p>
      <a:pPr marL="0" marR="0" indent="0" defTabSz="914400" fontAlgn="auto" hangingPunct="1">
        <a:lnSpc>
          <a:spcPct val="100000"/>
        </a:lnSpc>
        <a:spcBef>
          <a:spcPts val="0"/>
        </a:spcBef>
        <a:spcAft>
          <a:spcPts val="0"/>
        </a:spcAft>
        <a:tabLst/>
        <a:defRPr lang="lv-LV" sz="1000" b="0" i="0" u="none" strike="noStrike" kern="1200" baseline="0">
          <a:solidFill>
            <a:srgbClr val="000000"/>
          </a:solidFill>
          <a:latin typeface="Calibri"/>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lv-LV" sz="2000" b="1" i="0" u="none" strike="noStrike" kern="1200" spc="100" baseline="0">
                <a:solidFill>
                  <a:srgbClr val="F2F2F2"/>
                </a:solidFill>
                <a:effectLst>
                  <a:outerShdw dist="38103" dir="5400000">
                    <a:srgbClr val="000000"/>
                  </a:outerShdw>
                </a:effectLst>
                <a:latin typeface="Calibri"/>
              </a:defRPr>
            </a:pPr>
            <a:r>
              <a:rPr lang="lv-LV" sz="2000" b="1" i="0" u="none" strike="noStrike" kern="1200" cap="none" spc="100" baseline="0">
                <a:solidFill>
                  <a:srgbClr val="F2F2F2"/>
                </a:solidFill>
                <a:effectLst>
                  <a:outerShdw dist="38103" dir="5400000">
                    <a:srgbClr val="000000"/>
                  </a:outerShdw>
                </a:effectLst>
                <a:uFillTx/>
                <a:latin typeface="Calibri"/>
              </a:rPr>
              <a:t>Reģistrētie elektroauto</a:t>
            </a:r>
          </a:p>
        </c:rich>
      </c:tx>
      <c:overlay val="0"/>
      <c:spPr>
        <a:noFill/>
        <a:ln>
          <a:noFill/>
        </a:ln>
      </c:spPr>
    </c:title>
    <c:autoTitleDeleted val="0"/>
    <c:plotArea>
      <c:layout/>
      <c:lineChart>
        <c:grouping val="standard"/>
        <c:varyColors val="0"/>
        <c:ser>
          <c:idx val="0"/>
          <c:order val="0"/>
          <c:tx>
            <c:strRef>
              <c:f>'[Elektromobiļu statistika LV.xlsx]Aprēķini'!$A$7</c:f>
              <c:strCache>
                <c:ptCount val="1"/>
                <c:pt idx="0">
                  <c:v>Vieglais</c:v>
                </c:pt>
              </c:strCache>
            </c:strRef>
          </c:tx>
          <c:spPr>
            <a:ln w="76196" cap="rnd">
              <a:solidFill>
                <a:srgbClr val="00B050"/>
              </a:solidFill>
              <a:prstDash val="solid"/>
              <a:round/>
            </a:ln>
          </c:spPr>
          <c:marker>
            <c:symbol val="none"/>
          </c:marker>
          <c:trendline>
            <c:spPr>
              <a:ln w="25402" cap="rnd">
                <a:solidFill>
                  <a:srgbClr val="00B050">
                    <a:alpha val="50000"/>
                  </a:srgbClr>
                </a:solidFill>
                <a:prstDash val="solid"/>
                <a:round/>
              </a:ln>
            </c:spPr>
            <c:trendlineType val="exp"/>
            <c:forward val="111"/>
            <c:dispRSqr val="0"/>
            <c:dispEq val="0"/>
          </c:trendline>
          <c:cat>
            <c:numRef>
              <c:f>'[Elektromobiļu statistika LV.xlsx]Aprēķini'!$B$1:$Y$1</c:f>
              <c:numCache>
                <c:formatCode>dd"."mm"."yyyy</c:formatCode>
                <c:ptCount val="24"/>
                <c:pt idx="0">
                  <c:v>42005</c:v>
                </c:pt>
                <c:pt idx="1">
                  <c:v>42095</c:v>
                </c:pt>
                <c:pt idx="2">
                  <c:v>42186</c:v>
                </c:pt>
                <c:pt idx="3">
                  <c:v>42278</c:v>
                </c:pt>
                <c:pt idx="4">
                  <c:v>42370</c:v>
                </c:pt>
                <c:pt idx="5">
                  <c:v>42461</c:v>
                </c:pt>
                <c:pt idx="6">
                  <c:v>42552</c:v>
                </c:pt>
                <c:pt idx="7">
                  <c:v>42644</c:v>
                </c:pt>
                <c:pt idx="8">
                  <c:v>42736</c:v>
                </c:pt>
                <c:pt idx="9">
                  <c:v>42826</c:v>
                </c:pt>
                <c:pt idx="10">
                  <c:v>42917</c:v>
                </c:pt>
                <c:pt idx="11">
                  <c:v>43009</c:v>
                </c:pt>
                <c:pt idx="12">
                  <c:v>43101</c:v>
                </c:pt>
                <c:pt idx="13">
                  <c:v>43191</c:v>
                </c:pt>
                <c:pt idx="14">
                  <c:v>43282</c:v>
                </c:pt>
                <c:pt idx="15">
                  <c:v>43374</c:v>
                </c:pt>
                <c:pt idx="16">
                  <c:v>43466</c:v>
                </c:pt>
                <c:pt idx="17">
                  <c:v>43556</c:v>
                </c:pt>
                <c:pt idx="18">
                  <c:v>43647</c:v>
                </c:pt>
                <c:pt idx="19">
                  <c:v>43739</c:v>
                </c:pt>
                <c:pt idx="20">
                  <c:v>43831</c:v>
                </c:pt>
                <c:pt idx="21">
                  <c:v>43922</c:v>
                </c:pt>
                <c:pt idx="22" formatCode="m/d/yyyy">
                  <c:v>44013</c:v>
                </c:pt>
                <c:pt idx="23">
                  <c:v>44105</c:v>
                </c:pt>
              </c:numCache>
            </c:numRef>
          </c:cat>
          <c:val>
            <c:numRef>
              <c:f>'[Elektromobiļu statistika LV.xlsx]Aprēķini'!$B$7:$Y$7</c:f>
              <c:numCache>
                <c:formatCode>General</c:formatCode>
                <c:ptCount val="24"/>
                <c:pt idx="0">
                  <c:v>188</c:v>
                </c:pt>
                <c:pt idx="1">
                  <c:v>190</c:v>
                </c:pt>
                <c:pt idx="2">
                  <c:v>203</c:v>
                </c:pt>
                <c:pt idx="3">
                  <c:v>208</c:v>
                </c:pt>
                <c:pt idx="4">
                  <c:v>211</c:v>
                </c:pt>
                <c:pt idx="5">
                  <c:v>219</c:v>
                </c:pt>
                <c:pt idx="6">
                  <c:v>227</c:v>
                </c:pt>
                <c:pt idx="7">
                  <c:v>235</c:v>
                </c:pt>
                <c:pt idx="8">
                  <c:v>241</c:v>
                </c:pt>
                <c:pt idx="9">
                  <c:v>255</c:v>
                </c:pt>
                <c:pt idx="10">
                  <c:v>280</c:v>
                </c:pt>
                <c:pt idx="11">
                  <c:v>295</c:v>
                </c:pt>
                <c:pt idx="12">
                  <c:v>312</c:v>
                </c:pt>
                <c:pt idx="13">
                  <c:v>332</c:v>
                </c:pt>
                <c:pt idx="14">
                  <c:v>369</c:v>
                </c:pt>
                <c:pt idx="15">
                  <c:v>405</c:v>
                </c:pt>
                <c:pt idx="16">
                  <c:v>442</c:v>
                </c:pt>
                <c:pt idx="17">
                  <c:v>470</c:v>
                </c:pt>
                <c:pt idx="18">
                  <c:v>518</c:v>
                </c:pt>
                <c:pt idx="19">
                  <c:v>589</c:v>
                </c:pt>
                <c:pt idx="20">
                  <c:v>658</c:v>
                </c:pt>
                <c:pt idx="21">
                  <c:v>735</c:v>
                </c:pt>
                <c:pt idx="22">
                  <c:v>836</c:v>
                </c:pt>
                <c:pt idx="23">
                  <c:v>1031</c:v>
                </c:pt>
              </c:numCache>
            </c:numRef>
          </c:val>
          <c:smooth val="0"/>
          <c:extLst>
            <c:ext xmlns:c16="http://schemas.microsoft.com/office/drawing/2014/chart" uri="{C3380CC4-5D6E-409C-BE32-E72D297353CC}">
              <c16:uniqueId val="{00000001-83FA-4EB2-B106-53CEF68473B2}"/>
            </c:ext>
          </c:extLst>
        </c:ser>
        <c:dLbls>
          <c:showLegendKey val="0"/>
          <c:showVal val="0"/>
          <c:showCatName val="0"/>
          <c:showSerName val="0"/>
          <c:showPercent val="0"/>
          <c:showBubbleSize val="0"/>
        </c:dLbls>
        <c:smooth val="0"/>
        <c:axId val="984168736"/>
        <c:axId val="985237584"/>
      </c:lineChart>
      <c:valAx>
        <c:axId val="985237584"/>
        <c:scaling>
          <c:orientation val="minMax"/>
        </c:scaling>
        <c:delete val="0"/>
        <c:axPos val="l"/>
        <c:majorGridlines>
          <c:spPr>
            <a:ln w="9528" cap="flat">
              <a:solidFill>
                <a:srgbClr val="F2F2F2">
                  <a:alpha val="10000"/>
                </a:srgbClr>
              </a:solidFill>
              <a:prstDash val="solid"/>
              <a:round/>
            </a:ln>
          </c:spPr>
        </c:majorGridlines>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lv-LV" sz="1600" b="0" i="0" u="none" strike="noStrike" kern="1200" baseline="0">
                <a:solidFill>
                  <a:srgbClr val="D9D9D9"/>
                </a:solidFill>
                <a:latin typeface="Calibri"/>
              </a:defRPr>
            </a:pPr>
            <a:endParaRPr lang="lv-LV"/>
          </a:p>
        </c:txPr>
        <c:crossAx val="984168736"/>
        <c:crosses val="autoZero"/>
        <c:crossBetween val="between"/>
      </c:valAx>
      <c:dateAx>
        <c:axId val="984168736"/>
        <c:scaling>
          <c:orientation val="minMax"/>
        </c:scaling>
        <c:delete val="0"/>
        <c:axPos val="b"/>
        <c:numFmt formatCode="dd&quot;.&quot;mm&quot;.&quot;yyyy" sourceLinked="1"/>
        <c:majorTickMark val="none"/>
        <c:minorTickMark val="none"/>
        <c:tickLblPos val="nextTo"/>
        <c:spPr>
          <a:noFill/>
          <a:ln w="9528" cap="flat">
            <a:solidFill>
              <a:srgbClr val="F2F2F2">
                <a:alpha val="10000"/>
              </a:srgbClr>
            </a:solidFill>
            <a:prstDash val="solid"/>
            <a:round/>
          </a:ln>
        </c:spPr>
        <c:txPr>
          <a:bodyPr rot="-5400000" vert="horz" lIns="0" tIns="0" rIns="0" bIns="0"/>
          <a:lstStyle/>
          <a:p>
            <a:pPr marL="0" marR="0" indent="0" defTabSz="914400" fontAlgn="auto" hangingPunct="1">
              <a:lnSpc>
                <a:spcPct val="100000"/>
              </a:lnSpc>
              <a:spcBef>
                <a:spcPts val="0"/>
              </a:spcBef>
              <a:spcAft>
                <a:spcPts val="0"/>
              </a:spcAft>
              <a:tabLst/>
              <a:defRPr lang="lv-LV" sz="1600" b="0" i="0" u="none" strike="noStrike" kern="1200" baseline="0">
                <a:solidFill>
                  <a:srgbClr val="D9D9D9"/>
                </a:solidFill>
                <a:latin typeface="Calibri"/>
              </a:defRPr>
            </a:pPr>
            <a:endParaRPr lang="lv-LV"/>
          </a:p>
        </c:txPr>
        <c:crossAx val="985237584"/>
        <c:crosses val="autoZero"/>
        <c:auto val="1"/>
        <c:lblOffset val="100"/>
        <c:baseTimeUnit val="months"/>
        <c:majorUnit val="30"/>
        <c:majorTimeUnit val="months"/>
      </c:date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lv-LV" sz="1600" b="0" i="0" u="none" strike="noStrike" kern="1200" baseline="0">
              <a:solidFill>
                <a:srgbClr val="FFFFFF"/>
              </a:solidFill>
              <a:latin typeface="Calibri"/>
            </a:defRPr>
          </a:pPr>
          <a:endParaRPr lang="lv-LV"/>
        </a:p>
      </c:txPr>
    </c:legend>
    <c:plotVisOnly val="1"/>
    <c:dispBlanksAs val="span"/>
    <c:showDLblsOverMax val="0"/>
  </c:chart>
  <c:spPr>
    <a:gradFill>
      <a:gsLst>
        <a:gs pos="0">
          <a:srgbClr val="595959"/>
        </a:gs>
        <a:gs pos="100000">
          <a:srgbClr val="262626"/>
        </a:gs>
      </a:gsLst>
      <a:path path="circle">
        <a:fillToRect l="50000" t="50000" r="50000" b="50000"/>
      </a:path>
    </a:gradFill>
    <a:ln>
      <a:noFill/>
    </a:ln>
  </c:spPr>
  <c:txPr>
    <a:bodyPr lIns="0" tIns="0" rIns="0" bIns="0"/>
    <a:lstStyle/>
    <a:p>
      <a:pPr marL="0" marR="0" indent="0" defTabSz="914400" fontAlgn="auto" hangingPunct="1">
        <a:lnSpc>
          <a:spcPct val="100000"/>
        </a:lnSpc>
        <a:spcBef>
          <a:spcPts val="0"/>
        </a:spcBef>
        <a:spcAft>
          <a:spcPts val="0"/>
        </a:spcAft>
        <a:tabLst/>
        <a:defRPr lang="lv-LV" sz="1000" b="0" i="0" u="none" strike="noStrike" kern="1200" baseline="0">
          <a:solidFill>
            <a:srgbClr val="000000"/>
          </a:solidFill>
          <a:latin typeface="Calibri"/>
        </a:defRPr>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lv-LV" sz="2000" b="1" i="0" u="none" strike="noStrike" kern="1200" spc="100" baseline="0">
                <a:solidFill>
                  <a:srgbClr val="F2F2F2"/>
                </a:solidFill>
                <a:effectLst>
                  <a:outerShdw dist="38103" dir="5400000">
                    <a:srgbClr val="000000"/>
                  </a:outerShdw>
                </a:effectLst>
                <a:latin typeface="Calibri"/>
              </a:defRPr>
            </a:pPr>
            <a:r>
              <a:rPr lang="lv-LV" sz="2000" b="1" i="0" u="none" strike="noStrike" kern="1200" cap="none" spc="100" baseline="0">
                <a:solidFill>
                  <a:srgbClr val="F2F2F2"/>
                </a:solidFill>
                <a:effectLst>
                  <a:outerShdw dist="38103" dir="5400000">
                    <a:srgbClr val="000000"/>
                  </a:outerShdw>
                </a:effectLst>
                <a:uFillTx/>
                <a:latin typeface="Calibri"/>
              </a:rPr>
              <a:t>Reģistrētie elektroauto</a:t>
            </a:r>
          </a:p>
        </c:rich>
      </c:tx>
      <c:overlay val="0"/>
      <c:spPr>
        <a:noFill/>
        <a:ln>
          <a:noFill/>
        </a:ln>
      </c:spPr>
    </c:title>
    <c:autoTitleDeleted val="0"/>
    <c:plotArea>
      <c:layout/>
      <c:lineChart>
        <c:grouping val="standard"/>
        <c:varyColors val="0"/>
        <c:ser>
          <c:idx val="0"/>
          <c:order val="0"/>
          <c:tx>
            <c:strRef>
              <c:f>'[Elektromobiļu statistika LV.xlsx]Aprēķini'!$A$7</c:f>
              <c:strCache>
                <c:ptCount val="1"/>
                <c:pt idx="0">
                  <c:v>Vieglais</c:v>
                </c:pt>
              </c:strCache>
            </c:strRef>
          </c:tx>
          <c:spPr>
            <a:ln w="76196" cap="rnd">
              <a:solidFill>
                <a:srgbClr val="00B050"/>
              </a:solidFill>
              <a:prstDash val="solid"/>
              <a:round/>
            </a:ln>
          </c:spPr>
          <c:marker>
            <c:symbol val="none"/>
          </c:marker>
          <c:trendline>
            <c:spPr>
              <a:ln w="25402" cap="rnd">
                <a:solidFill>
                  <a:srgbClr val="00B050">
                    <a:alpha val="50000"/>
                  </a:srgbClr>
                </a:solidFill>
                <a:prstDash val="solid"/>
                <a:round/>
              </a:ln>
            </c:spPr>
            <c:trendlineType val="exp"/>
            <c:forward val="114"/>
            <c:dispRSqr val="0"/>
            <c:dispEq val="0"/>
          </c:trendline>
          <c:cat>
            <c:numRef>
              <c:f>'[Elektromobiļu statistika LV.xlsx]Aprēķini'!$N$1:$X$1</c:f>
              <c:numCache>
                <c:formatCode>dd"."mm"."yyyy</c:formatCode>
                <c:ptCount val="11"/>
                <c:pt idx="0">
                  <c:v>43101</c:v>
                </c:pt>
                <c:pt idx="1">
                  <c:v>43191</c:v>
                </c:pt>
                <c:pt idx="2">
                  <c:v>43282</c:v>
                </c:pt>
                <c:pt idx="3">
                  <c:v>43374</c:v>
                </c:pt>
                <c:pt idx="4">
                  <c:v>43466</c:v>
                </c:pt>
                <c:pt idx="5">
                  <c:v>43556</c:v>
                </c:pt>
                <c:pt idx="6">
                  <c:v>43647</c:v>
                </c:pt>
                <c:pt idx="7">
                  <c:v>43739</c:v>
                </c:pt>
                <c:pt idx="8">
                  <c:v>43831</c:v>
                </c:pt>
                <c:pt idx="9">
                  <c:v>43922</c:v>
                </c:pt>
                <c:pt idx="10" formatCode="m/d/yyyy">
                  <c:v>44013</c:v>
                </c:pt>
              </c:numCache>
            </c:numRef>
          </c:cat>
          <c:val>
            <c:numRef>
              <c:f>'[Elektromobiļu statistika LV.xlsx]Aprēķini'!$N$7:$X$7</c:f>
              <c:numCache>
                <c:formatCode>General</c:formatCode>
                <c:ptCount val="11"/>
                <c:pt idx="0">
                  <c:v>312</c:v>
                </c:pt>
                <c:pt idx="1">
                  <c:v>332</c:v>
                </c:pt>
                <c:pt idx="2">
                  <c:v>369</c:v>
                </c:pt>
                <c:pt idx="3">
                  <c:v>405</c:v>
                </c:pt>
                <c:pt idx="4">
                  <c:v>442</c:v>
                </c:pt>
                <c:pt idx="5">
                  <c:v>470</c:v>
                </c:pt>
                <c:pt idx="6">
                  <c:v>518</c:v>
                </c:pt>
                <c:pt idx="7">
                  <c:v>589</c:v>
                </c:pt>
                <c:pt idx="8">
                  <c:v>658</c:v>
                </c:pt>
                <c:pt idx="9">
                  <c:v>735</c:v>
                </c:pt>
                <c:pt idx="10">
                  <c:v>836</c:v>
                </c:pt>
              </c:numCache>
            </c:numRef>
          </c:val>
          <c:smooth val="0"/>
          <c:extLst>
            <c:ext xmlns:c16="http://schemas.microsoft.com/office/drawing/2014/chart" uri="{C3380CC4-5D6E-409C-BE32-E72D297353CC}">
              <c16:uniqueId val="{00000001-5147-42EF-91AA-6370B26D4075}"/>
            </c:ext>
          </c:extLst>
        </c:ser>
        <c:dLbls>
          <c:showLegendKey val="0"/>
          <c:showVal val="0"/>
          <c:showCatName val="0"/>
          <c:showSerName val="0"/>
          <c:showPercent val="0"/>
          <c:showBubbleSize val="0"/>
        </c:dLbls>
        <c:smooth val="0"/>
        <c:axId val="984168736"/>
        <c:axId val="985237584"/>
      </c:lineChart>
      <c:valAx>
        <c:axId val="985237584"/>
        <c:scaling>
          <c:orientation val="minMax"/>
        </c:scaling>
        <c:delete val="0"/>
        <c:axPos val="l"/>
        <c:majorGridlines>
          <c:spPr>
            <a:ln w="9528" cap="flat">
              <a:solidFill>
                <a:srgbClr val="F2F2F2">
                  <a:alpha val="10000"/>
                </a:srgbClr>
              </a:solidFill>
              <a:prstDash val="solid"/>
              <a:round/>
            </a:ln>
          </c:spPr>
        </c:majorGridlines>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lv-LV" sz="1600" b="0" i="0" u="none" strike="noStrike" kern="1200" baseline="0">
                <a:solidFill>
                  <a:srgbClr val="D9D9D9"/>
                </a:solidFill>
                <a:latin typeface="Calibri"/>
              </a:defRPr>
            </a:pPr>
            <a:endParaRPr lang="lv-LV"/>
          </a:p>
        </c:txPr>
        <c:crossAx val="984168736"/>
        <c:crosses val="autoZero"/>
        <c:crossBetween val="between"/>
      </c:valAx>
      <c:dateAx>
        <c:axId val="984168736"/>
        <c:scaling>
          <c:orientation val="minMax"/>
        </c:scaling>
        <c:delete val="0"/>
        <c:axPos val="b"/>
        <c:numFmt formatCode="dd&quot;.&quot;mm&quot;.&quot;yyyy" sourceLinked="1"/>
        <c:majorTickMark val="none"/>
        <c:minorTickMark val="none"/>
        <c:tickLblPos val="nextTo"/>
        <c:spPr>
          <a:noFill/>
          <a:ln w="9528" cap="flat">
            <a:solidFill>
              <a:srgbClr val="F2F2F2">
                <a:alpha val="10000"/>
              </a:srgbClr>
            </a:solidFill>
            <a:prstDash val="solid"/>
            <a:round/>
          </a:ln>
        </c:spPr>
        <c:txPr>
          <a:bodyPr rot="-5400000" vert="horz" lIns="0" tIns="0" rIns="0" bIns="0"/>
          <a:lstStyle/>
          <a:p>
            <a:pPr marL="0" marR="0" indent="0" defTabSz="914400" fontAlgn="auto" hangingPunct="1">
              <a:lnSpc>
                <a:spcPct val="100000"/>
              </a:lnSpc>
              <a:spcBef>
                <a:spcPts val="0"/>
              </a:spcBef>
              <a:spcAft>
                <a:spcPts val="0"/>
              </a:spcAft>
              <a:tabLst/>
              <a:defRPr lang="lv-LV" sz="1600" b="0" i="0" u="none" strike="noStrike" kern="1200" baseline="0">
                <a:solidFill>
                  <a:srgbClr val="D9D9D9"/>
                </a:solidFill>
                <a:latin typeface="Calibri"/>
              </a:defRPr>
            </a:pPr>
            <a:endParaRPr lang="lv-LV"/>
          </a:p>
        </c:txPr>
        <c:crossAx val="985237584"/>
        <c:crosses val="autoZero"/>
        <c:auto val="1"/>
        <c:lblOffset val="100"/>
        <c:baseTimeUnit val="months"/>
        <c:majorUnit val="24"/>
        <c:majorTimeUnit val="months"/>
      </c:date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lv-LV" sz="1600" b="0" i="0" u="none" strike="noStrike" kern="1200" baseline="0">
              <a:solidFill>
                <a:srgbClr val="FFFFFF"/>
              </a:solidFill>
              <a:latin typeface="Calibri"/>
            </a:defRPr>
          </a:pPr>
          <a:endParaRPr lang="lv-LV"/>
        </a:p>
      </c:txPr>
    </c:legend>
    <c:plotVisOnly val="1"/>
    <c:dispBlanksAs val="span"/>
    <c:showDLblsOverMax val="0"/>
  </c:chart>
  <c:spPr>
    <a:gradFill>
      <a:gsLst>
        <a:gs pos="0">
          <a:srgbClr val="595959"/>
        </a:gs>
        <a:gs pos="100000">
          <a:srgbClr val="262626"/>
        </a:gs>
      </a:gsLst>
      <a:path path="circle">
        <a:fillToRect l="50000" t="50000" r="50000" b="50000"/>
      </a:path>
    </a:gradFill>
    <a:ln>
      <a:noFill/>
    </a:ln>
  </c:spPr>
  <c:txPr>
    <a:bodyPr lIns="0" tIns="0" rIns="0" bIns="0"/>
    <a:lstStyle/>
    <a:p>
      <a:pPr marL="0" marR="0" indent="0" defTabSz="914400" fontAlgn="auto" hangingPunct="1">
        <a:lnSpc>
          <a:spcPct val="100000"/>
        </a:lnSpc>
        <a:spcBef>
          <a:spcPts val="0"/>
        </a:spcBef>
        <a:spcAft>
          <a:spcPts val="0"/>
        </a:spcAft>
        <a:tabLst/>
        <a:defRPr lang="lv-LV" sz="1000" b="0" i="0" u="none" strike="noStrike" kern="1200" baseline="0">
          <a:solidFill>
            <a:srgbClr val="000000"/>
          </a:solidFill>
          <a:latin typeface="Calibri"/>
        </a:defRPr>
      </a:pPr>
      <a:endParaRPr lang="lv-LV"/>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lv-LV"/>
              <a:t>Rediģēt šablona virsraksta stilu</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78D722D-71C5-4E76-A0BE-74714D65ED82}" type="datetimeFigureOut">
              <a:rPr lang="lv-LV" smtClean="0"/>
              <a:t>05.12.2020</a:t>
            </a:fld>
            <a:endParaRPr lang="lv-LV"/>
          </a:p>
        </p:txBody>
      </p:sp>
      <p:sp>
        <p:nvSpPr>
          <p:cNvPr id="5" name="Footer Placeholder 4"/>
          <p:cNvSpPr>
            <a:spLocks noGrp="1"/>
          </p:cNvSpPr>
          <p:nvPr>
            <p:ph type="ftr" sz="quarter" idx="11"/>
          </p:nvPr>
        </p:nvSpPr>
        <p:spPr>
          <a:xfrm>
            <a:off x="1876424" y="5410201"/>
            <a:ext cx="5124886" cy="365125"/>
          </a:xfrm>
        </p:spPr>
        <p:txBody>
          <a:bodyPr/>
          <a:lstStyle/>
          <a:p>
            <a:endParaRPr lang="lv-LV"/>
          </a:p>
        </p:txBody>
      </p:sp>
      <p:sp>
        <p:nvSpPr>
          <p:cNvPr id="6" name="Slide Number Placeholder 5"/>
          <p:cNvSpPr>
            <a:spLocks noGrp="1"/>
          </p:cNvSpPr>
          <p:nvPr>
            <p:ph type="sldNum" sz="quarter" idx="12"/>
          </p:nvPr>
        </p:nvSpPr>
        <p:spPr>
          <a:xfrm>
            <a:off x="9896911" y="5410199"/>
            <a:ext cx="771089" cy="365125"/>
          </a:xfrm>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4985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lv-LV"/>
              <a:t>Noklikšķiniet uz ikonas, lai pievienotu attēlu</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83890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lv-LV"/>
              <a:t>Rediģēt šablona virsraksta stilu</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188872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795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lv-LV"/>
              <a:t>Rediģēt šablona virsraksta stilu</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197125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378D722D-71C5-4E76-A0BE-74714D65ED82}" type="datetimeFigureOut">
              <a:rPr lang="lv-LV" smtClean="0"/>
              <a:t>05.12.2020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1508456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v-LV"/>
              <a:t>Noklikšķiniet uz ikonas, lai pievienotu attēlu</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v-LV"/>
              <a:t>Noklikšķiniet uz ikonas, lai pievienotu attēlu</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v-LV"/>
              <a:t>Noklikšķiniet uz ikonas, lai pievienotu attēlu</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378D722D-71C5-4E76-A0BE-74714D65ED82}" type="datetimeFigureOut">
              <a:rPr lang="lv-LV" smtClean="0"/>
              <a:t>05.12.2020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66583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378D722D-71C5-4E76-A0BE-74714D65ED82}" type="datetimeFigureOut">
              <a:rPr lang="lv-LV" smtClean="0"/>
              <a:t>05.12.2020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1934848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378D722D-71C5-4E76-A0BE-74714D65ED82}" type="datetimeFigureOut">
              <a:rPr lang="lv-LV" smtClean="0"/>
              <a:t>05.12.2020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02671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378D722D-71C5-4E76-A0BE-74714D65ED82}" type="datetimeFigureOut">
              <a:rPr lang="lv-LV" smtClean="0"/>
              <a:t>05.12.2020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44073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lv-LV"/>
              <a:t>Rediģēt šablona virsraksta stilu</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378D722D-71C5-4E76-A0BE-74714D65ED82}" type="datetimeFigureOut">
              <a:rPr lang="lv-LV" smtClean="0"/>
              <a:t>05.12.2020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82560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152247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141410" y="3073397"/>
            <a:ext cx="4878391" cy="2717801"/>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3073397"/>
            <a:ext cx="4875210" cy="2717801"/>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378D722D-71C5-4E76-A0BE-74714D65ED82}" type="datetimeFigureOut">
              <a:rPr lang="lv-LV" smtClean="0"/>
              <a:t>05.12.2020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38720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378D722D-71C5-4E76-A0BE-74714D65ED82}" type="datetimeFigureOut">
              <a:rPr lang="lv-LV" smtClean="0"/>
              <a:t>05.12.2020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339150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722D-71C5-4E76-A0BE-74714D65ED82}" type="datetimeFigureOut">
              <a:rPr lang="lv-LV" smtClean="0"/>
              <a:t>05.12.2020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298674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lv-LV"/>
              <a:t>Rediģēt šablona virsraksta stilu</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128874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378D722D-71C5-4E76-A0BE-74714D65ED82}" type="datetimeFigureOut">
              <a:rPr lang="lv-LV" smtClean="0"/>
              <a:t>05.12.2020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00526F8-78C0-4F37-B029-537C99373B6E}" type="slidenum">
              <a:rPr lang="lv-LV" smtClean="0"/>
              <a:t>‹#›</a:t>
            </a:fld>
            <a:endParaRPr lang="lv-LV"/>
          </a:p>
        </p:txBody>
      </p:sp>
    </p:spTree>
    <p:extLst>
      <p:ext uri="{BB962C8B-B14F-4D97-AF65-F5344CB8AC3E}">
        <p14:creationId xmlns:p14="http://schemas.microsoft.com/office/powerpoint/2010/main" val="365470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8D722D-71C5-4E76-A0BE-74714D65ED82}" type="datetimeFigureOut">
              <a:rPr lang="lv-LV" smtClean="0"/>
              <a:t>05.12.2020</a:t>
            </a:fld>
            <a:endParaRPr lang="lv-LV"/>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0526F8-78C0-4F37-B029-537C99373B6E}" type="slidenum">
              <a:rPr lang="lv-LV" smtClean="0"/>
              <a:t>‹#›</a:t>
            </a:fld>
            <a:endParaRPr lang="lv-LV"/>
          </a:p>
        </p:txBody>
      </p:sp>
    </p:spTree>
    <p:extLst>
      <p:ext uri="{BB962C8B-B14F-4D97-AF65-F5344CB8AC3E}">
        <p14:creationId xmlns:p14="http://schemas.microsoft.com/office/powerpoint/2010/main" val="3633004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8673083-29AF-4B6E-A33B-4D023017958F}"/>
              </a:ext>
            </a:extLst>
          </p:cNvPr>
          <p:cNvSpPr>
            <a:spLocks noGrp="1"/>
          </p:cNvSpPr>
          <p:nvPr>
            <p:ph type="ctrTitle"/>
          </p:nvPr>
        </p:nvSpPr>
        <p:spPr/>
        <p:txBody>
          <a:bodyPr>
            <a:normAutofit/>
          </a:bodyPr>
          <a:lstStyle/>
          <a:p>
            <a:r>
              <a:rPr lang="lv-LV" dirty="0" err="1"/>
              <a:t>Elektromobilitāte</a:t>
            </a:r>
            <a:r>
              <a:rPr lang="lv-LV" dirty="0"/>
              <a:t> Latvijā</a:t>
            </a:r>
          </a:p>
        </p:txBody>
      </p:sp>
      <p:sp>
        <p:nvSpPr>
          <p:cNvPr id="3" name="Apakšvirsraksts 2">
            <a:extLst>
              <a:ext uri="{FF2B5EF4-FFF2-40B4-BE49-F238E27FC236}">
                <a16:creationId xmlns:a16="http://schemas.microsoft.com/office/drawing/2014/main" id="{9A4EBF0C-7614-4925-8F12-29E94BA78C31}"/>
              </a:ext>
            </a:extLst>
          </p:cNvPr>
          <p:cNvSpPr>
            <a:spLocks noGrp="1"/>
          </p:cNvSpPr>
          <p:nvPr>
            <p:ph type="subTitle" idx="1"/>
          </p:nvPr>
        </p:nvSpPr>
        <p:spPr/>
        <p:txBody>
          <a:bodyPr>
            <a:normAutofit/>
          </a:bodyPr>
          <a:lstStyle/>
          <a:p>
            <a:r>
              <a:rPr lang="lv-LV" dirty="0">
                <a:solidFill>
                  <a:schemeClr val="tx1"/>
                </a:solidFill>
              </a:rPr>
              <a:t>Esošā situācija un perspektīvas</a:t>
            </a:r>
          </a:p>
          <a:p>
            <a:endParaRPr lang="lv-LV" dirty="0">
              <a:solidFill>
                <a:schemeClr val="tx1"/>
              </a:solidFill>
            </a:endParaRPr>
          </a:p>
          <a:p>
            <a:r>
              <a:rPr lang="lv-LV" dirty="0">
                <a:solidFill>
                  <a:schemeClr val="tx1"/>
                </a:solidFill>
              </a:rPr>
              <a:t>Kārlis Mendziņš</a:t>
            </a:r>
          </a:p>
        </p:txBody>
      </p:sp>
      <p:pic>
        <p:nvPicPr>
          <p:cNvPr id="4" name="Picture 2" descr="Uzlādēts">
            <a:extLst>
              <a:ext uri="{FF2B5EF4-FFF2-40B4-BE49-F238E27FC236}">
                <a16:creationId xmlns:a16="http://schemas.microsoft.com/office/drawing/2014/main" id="{F67B4C0A-0542-4D40-8903-1BA0DB144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669" y="4501482"/>
            <a:ext cx="2460041" cy="59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6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4ED76D-715C-4E34-8448-EA1EE52CDB47}"/>
              </a:ext>
            </a:extLst>
          </p:cNvPr>
          <p:cNvSpPr>
            <a:spLocks noGrp="1"/>
          </p:cNvSpPr>
          <p:nvPr>
            <p:ph type="title"/>
          </p:nvPr>
        </p:nvSpPr>
        <p:spPr/>
        <p:txBody>
          <a:bodyPr/>
          <a:lstStyle/>
          <a:p>
            <a:r>
              <a:rPr lang="lv-LV" dirty="0"/>
              <a:t>Transports Latvijā</a:t>
            </a:r>
          </a:p>
        </p:txBody>
      </p:sp>
      <p:pic>
        <p:nvPicPr>
          <p:cNvPr id="6" name="Attēls 5">
            <a:extLst>
              <a:ext uri="{FF2B5EF4-FFF2-40B4-BE49-F238E27FC236}">
                <a16:creationId xmlns:a16="http://schemas.microsoft.com/office/drawing/2014/main" id="{4DCF904A-81E2-4949-889D-E299BC1975D0}"/>
              </a:ext>
            </a:extLst>
          </p:cNvPr>
          <p:cNvPicPr>
            <a:picLocks noChangeAspect="1"/>
          </p:cNvPicPr>
          <p:nvPr/>
        </p:nvPicPr>
        <p:blipFill>
          <a:blip r:embed="rId2"/>
          <a:stretch>
            <a:fillRect/>
          </a:stretch>
        </p:blipFill>
        <p:spPr>
          <a:xfrm>
            <a:off x="838201" y="1690688"/>
            <a:ext cx="6453146" cy="3479231"/>
          </a:xfrm>
          <a:prstGeom prst="rect">
            <a:avLst/>
          </a:prstGeom>
        </p:spPr>
      </p:pic>
      <p:pic>
        <p:nvPicPr>
          <p:cNvPr id="9" name="Satura vietturis 8">
            <a:extLst>
              <a:ext uri="{FF2B5EF4-FFF2-40B4-BE49-F238E27FC236}">
                <a16:creationId xmlns:a16="http://schemas.microsoft.com/office/drawing/2014/main" id="{7AE26934-A5FE-4227-8A3B-1968FC3DE78E}"/>
              </a:ext>
            </a:extLst>
          </p:cNvPr>
          <p:cNvPicPr>
            <a:picLocks noGrp="1" noChangeAspect="1"/>
          </p:cNvPicPr>
          <p:nvPr>
            <p:ph idx="1"/>
          </p:nvPr>
        </p:nvPicPr>
        <p:blipFill>
          <a:blip r:embed="rId3"/>
          <a:stretch>
            <a:fillRect/>
          </a:stretch>
        </p:blipFill>
        <p:spPr>
          <a:xfrm>
            <a:off x="6123863" y="3506035"/>
            <a:ext cx="4923548" cy="2733447"/>
          </a:xfrm>
        </p:spPr>
      </p:pic>
    </p:spTree>
    <p:extLst>
      <p:ext uri="{BB962C8B-B14F-4D97-AF65-F5344CB8AC3E}">
        <p14:creationId xmlns:p14="http://schemas.microsoft.com/office/powerpoint/2010/main" val="198713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C1B01F42-DF41-450A-8292-AC0F349435F2}"/>
              </a:ext>
            </a:extLst>
          </p:cNvPr>
          <p:cNvSpPr>
            <a:spLocks noGrp="1"/>
          </p:cNvSpPr>
          <p:nvPr>
            <p:ph type="title"/>
          </p:nvPr>
        </p:nvSpPr>
        <p:spPr/>
        <p:txBody>
          <a:bodyPr/>
          <a:lstStyle/>
          <a:p>
            <a:r>
              <a:rPr lang="lv-LV" dirty="0" err="1"/>
              <a:t>Elektroauto</a:t>
            </a:r>
            <a:endParaRPr lang="lv-LV" dirty="0"/>
          </a:p>
        </p:txBody>
      </p:sp>
      <p:graphicFrame>
        <p:nvGraphicFramePr>
          <p:cNvPr id="7" name="Tabula 7">
            <a:extLst>
              <a:ext uri="{FF2B5EF4-FFF2-40B4-BE49-F238E27FC236}">
                <a16:creationId xmlns:a16="http://schemas.microsoft.com/office/drawing/2014/main" id="{DC10B90E-883C-403E-9921-F48B688A3DD3}"/>
              </a:ext>
            </a:extLst>
          </p:cNvPr>
          <p:cNvGraphicFramePr>
            <a:graphicFrameLocks noGrp="1"/>
          </p:cNvGraphicFramePr>
          <p:nvPr>
            <p:ph idx="1"/>
            <p:extLst>
              <p:ext uri="{D42A27DB-BD31-4B8C-83A1-F6EECF244321}">
                <p14:modId xmlns:p14="http://schemas.microsoft.com/office/powerpoint/2010/main" val="2967472608"/>
              </p:ext>
            </p:extLst>
          </p:nvPr>
        </p:nvGraphicFramePr>
        <p:xfrm>
          <a:off x="1141413" y="2249488"/>
          <a:ext cx="9905997" cy="1112520"/>
        </p:xfrm>
        <a:graphic>
          <a:graphicData uri="http://schemas.openxmlformats.org/drawingml/2006/table">
            <a:tbl>
              <a:tblPr firstRow="1" bandRow="1">
                <a:tableStyleId>{2D5ABB26-0587-4C30-8999-92F81FD0307C}</a:tableStyleId>
              </a:tblPr>
              <a:tblGrid>
                <a:gridCol w="3301999">
                  <a:extLst>
                    <a:ext uri="{9D8B030D-6E8A-4147-A177-3AD203B41FA5}">
                      <a16:colId xmlns:a16="http://schemas.microsoft.com/office/drawing/2014/main" val="1296934380"/>
                    </a:ext>
                  </a:extLst>
                </a:gridCol>
                <a:gridCol w="3301999">
                  <a:extLst>
                    <a:ext uri="{9D8B030D-6E8A-4147-A177-3AD203B41FA5}">
                      <a16:colId xmlns:a16="http://schemas.microsoft.com/office/drawing/2014/main" val="2625621912"/>
                    </a:ext>
                  </a:extLst>
                </a:gridCol>
                <a:gridCol w="3301999">
                  <a:extLst>
                    <a:ext uri="{9D8B030D-6E8A-4147-A177-3AD203B41FA5}">
                      <a16:colId xmlns:a16="http://schemas.microsoft.com/office/drawing/2014/main" val="2514419622"/>
                    </a:ext>
                  </a:extLst>
                </a:gridCol>
              </a:tblGrid>
              <a:tr h="370840">
                <a:tc>
                  <a:txBody>
                    <a:bodyPr/>
                    <a:lstStyle/>
                    <a:p>
                      <a:r>
                        <a:rPr lang="lv-LV" b="1" dirty="0"/>
                        <a:t>Dārgi</a:t>
                      </a:r>
                    </a:p>
                  </a:txBody>
                  <a:tcPr marL="86139" marR="86139"/>
                </a:tc>
                <a:tc>
                  <a:txBody>
                    <a:bodyPr/>
                    <a:lstStyle/>
                    <a:p>
                      <a:r>
                        <a:rPr lang="lv-LV" b="1" dirty="0"/>
                        <a:t>Neglīti</a:t>
                      </a:r>
                    </a:p>
                  </a:txBody>
                  <a:tcPr marL="86139" marR="86139"/>
                </a:tc>
                <a:tc>
                  <a:txBody>
                    <a:bodyPr/>
                    <a:lstStyle/>
                    <a:p>
                      <a:r>
                        <a:rPr lang="lv-LV" b="1" dirty="0"/>
                        <a:t>Nevarīgi</a:t>
                      </a:r>
                    </a:p>
                  </a:txBody>
                  <a:tcPr marL="86139" marR="86139"/>
                </a:tc>
                <a:extLst>
                  <a:ext uri="{0D108BD9-81ED-4DB2-BD59-A6C34878D82A}">
                    <a16:rowId xmlns:a16="http://schemas.microsoft.com/office/drawing/2014/main" val="3575398036"/>
                  </a:ext>
                </a:extLst>
              </a:tr>
              <a:tr h="370840">
                <a:tc>
                  <a:txBody>
                    <a:bodyPr/>
                    <a:lstStyle/>
                    <a:p>
                      <a:endParaRPr lang="lv-LV" b="1" dirty="0"/>
                    </a:p>
                  </a:txBody>
                  <a:tcPr marL="86139" marR="86139"/>
                </a:tc>
                <a:tc>
                  <a:txBody>
                    <a:bodyPr/>
                    <a:lstStyle/>
                    <a:p>
                      <a:endParaRPr lang="lv-LV" dirty="0"/>
                    </a:p>
                  </a:txBody>
                  <a:tcPr marL="86139" marR="86139"/>
                </a:tc>
                <a:tc>
                  <a:txBody>
                    <a:bodyPr/>
                    <a:lstStyle/>
                    <a:p>
                      <a:endParaRPr lang="lv-LV" dirty="0"/>
                    </a:p>
                  </a:txBody>
                  <a:tcPr marL="86139" marR="86139"/>
                </a:tc>
                <a:extLst>
                  <a:ext uri="{0D108BD9-81ED-4DB2-BD59-A6C34878D82A}">
                    <a16:rowId xmlns:a16="http://schemas.microsoft.com/office/drawing/2014/main" val="3386319606"/>
                  </a:ext>
                </a:extLst>
              </a:tr>
              <a:tr h="370840">
                <a:tc>
                  <a:txBody>
                    <a:bodyPr/>
                    <a:lstStyle/>
                    <a:p>
                      <a:endParaRPr lang="lv-LV" dirty="0"/>
                    </a:p>
                  </a:txBody>
                  <a:tcPr marL="86139" marR="86139"/>
                </a:tc>
                <a:tc>
                  <a:txBody>
                    <a:bodyPr/>
                    <a:lstStyle/>
                    <a:p>
                      <a:endParaRPr lang="lv-LV"/>
                    </a:p>
                  </a:txBody>
                  <a:tcPr marL="86139" marR="86139"/>
                </a:tc>
                <a:tc>
                  <a:txBody>
                    <a:bodyPr/>
                    <a:lstStyle/>
                    <a:p>
                      <a:endParaRPr lang="lv-LV" dirty="0"/>
                    </a:p>
                  </a:txBody>
                  <a:tcPr marL="86139" marR="86139"/>
                </a:tc>
                <a:extLst>
                  <a:ext uri="{0D108BD9-81ED-4DB2-BD59-A6C34878D82A}">
                    <a16:rowId xmlns:a16="http://schemas.microsoft.com/office/drawing/2014/main" val="169562407"/>
                  </a:ext>
                </a:extLst>
              </a:tr>
            </a:tbl>
          </a:graphicData>
        </a:graphic>
      </p:graphicFrame>
      <p:pic>
        <p:nvPicPr>
          <p:cNvPr id="8" name="Attēls 7">
            <a:extLst>
              <a:ext uri="{FF2B5EF4-FFF2-40B4-BE49-F238E27FC236}">
                <a16:creationId xmlns:a16="http://schemas.microsoft.com/office/drawing/2014/main" id="{3C3CA661-9C76-4718-8AAB-F78E25ED8501}"/>
              </a:ext>
            </a:extLst>
          </p:cNvPr>
          <p:cNvPicPr>
            <a:picLocks noChangeAspect="1"/>
          </p:cNvPicPr>
          <p:nvPr/>
        </p:nvPicPr>
        <p:blipFill rotWithShape="1">
          <a:blip r:embed="rId2"/>
          <a:srcRect l="8333" r="8333"/>
          <a:stretch/>
        </p:blipFill>
        <p:spPr>
          <a:xfrm flipH="1">
            <a:off x="1141413" y="3003629"/>
            <a:ext cx="3150151" cy="2362613"/>
          </a:xfrm>
          <a:prstGeom prst="rect">
            <a:avLst/>
          </a:prstGeom>
        </p:spPr>
      </p:pic>
      <p:pic>
        <p:nvPicPr>
          <p:cNvPr id="10" name="Attēls 9">
            <a:extLst>
              <a:ext uri="{FF2B5EF4-FFF2-40B4-BE49-F238E27FC236}">
                <a16:creationId xmlns:a16="http://schemas.microsoft.com/office/drawing/2014/main" id="{874147AC-F2A0-42D6-B15D-A1BB946E740B}"/>
              </a:ext>
            </a:extLst>
          </p:cNvPr>
          <p:cNvPicPr>
            <a:picLocks noChangeAspect="1"/>
          </p:cNvPicPr>
          <p:nvPr/>
        </p:nvPicPr>
        <p:blipFill rotWithShape="1">
          <a:blip r:embed="rId3"/>
          <a:srcRect l="6570" r="96"/>
          <a:stretch/>
        </p:blipFill>
        <p:spPr>
          <a:xfrm>
            <a:off x="7726421" y="3003629"/>
            <a:ext cx="3150147" cy="2362610"/>
          </a:xfrm>
          <a:prstGeom prst="rect">
            <a:avLst/>
          </a:prstGeom>
        </p:spPr>
      </p:pic>
      <p:pic>
        <p:nvPicPr>
          <p:cNvPr id="4100" name="Picture 4" descr="2012 Nissan Leaf">
            <a:extLst>
              <a:ext uri="{FF2B5EF4-FFF2-40B4-BE49-F238E27FC236}">
                <a16:creationId xmlns:a16="http://schemas.microsoft.com/office/drawing/2014/main" id="{27733231-F06E-406A-8159-CB22B54D1F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35" r="9129"/>
          <a:stretch/>
        </p:blipFill>
        <p:spPr bwMode="auto">
          <a:xfrm>
            <a:off x="4433917" y="3003629"/>
            <a:ext cx="3150151" cy="236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1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a 5">
            <a:extLst>
              <a:ext uri="{FF2B5EF4-FFF2-40B4-BE49-F238E27FC236}">
                <a16:creationId xmlns:a16="http://schemas.microsoft.com/office/drawing/2014/main" id="{72C86469-8ADA-4E09-A17C-F945D9C35903}"/>
              </a:ext>
            </a:extLst>
          </p:cNvPr>
          <p:cNvGraphicFramePr>
            <a:graphicFrameLocks noGrp="1"/>
          </p:cNvGraphicFramePr>
          <p:nvPr>
            <p:ph idx="1"/>
            <p:extLst>
              <p:ext uri="{D42A27DB-BD31-4B8C-83A1-F6EECF244321}">
                <p14:modId xmlns:p14="http://schemas.microsoft.com/office/powerpoint/2010/main" val="2550349331"/>
              </p:ext>
            </p:extLst>
          </p:nvPr>
        </p:nvGraphicFramePr>
        <p:xfrm>
          <a:off x="1141413" y="2249488"/>
          <a:ext cx="9906000" cy="1112520"/>
        </p:xfrm>
        <a:graphic>
          <a:graphicData uri="http://schemas.openxmlformats.org/drawingml/2006/table">
            <a:tbl>
              <a:tblPr firstRow="1" bandRow="1">
                <a:tableStyleId>{2D5ABB26-0587-4C30-8999-92F81FD0307C}</a:tableStyleId>
              </a:tblPr>
              <a:tblGrid>
                <a:gridCol w="2476500">
                  <a:extLst>
                    <a:ext uri="{9D8B030D-6E8A-4147-A177-3AD203B41FA5}">
                      <a16:colId xmlns:a16="http://schemas.microsoft.com/office/drawing/2014/main" val="1508661660"/>
                    </a:ext>
                  </a:extLst>
                </a:gridCol>
                <a:gridCol w="2476500">
                  <a:extLst>
                    <a:ext uri="{9D8B030D-6E8A-4147-A177-3AD203B41FA5}">
                      <a16:colId xmlns:a16="http://schemas.microsoft.com/office/drawing/2014/main" val="2770879610"/>
                    </a:ext>
                  </a:extLst>
                </a:gridCol>
                <a:gridCol w="2476500">
                  <a:extLst>
                    <a:ext uri="{9D8B030D-6E8A-4147-A177-3AD203B41FA5}">
                      <a16:colId xmlns:a16="http://schemas.microsoft.com/office/drawing/2014/main" val="3151193488"/>
                    </a:ext>
                  </a:extLst>
                </a:gridCol>
                <a:gridCol w="2476500">
                  <a:extLst>
                    <a:ext uri="{9D8B030D-6E8A-4147-A177-3AD203B41FA5}">
                      <a16:colId xmlns:a16="http://schemas.microsoft.com/office/drawing/2014/main" val="2673827512"/>
                    </a:ext>
                  </a:extLst>
                </a:gridCol>
              </a:tblGrid>
              <a:tr h="370840">
                <a:tc>
                  <a:txBody>
                    <a:bodyPr/>
                    <a:lstStyle/>
                    <a:p>
                      <a:r>
                        <a:rPr lang="lv-LV" b="1" dirty="0"/>
                        <a:t>2012-2014</a:t>
                      </a:r>
                    </a:p>
                  </a:txBody>
                  <a:tcPr/>
                </a:tc>
                <a:tc>
                  <a:txBody>
                    <a:bodyPr/>
                    <a:lstStyle/>
                    <a:p>
                      <a:r>
                        <a:rPr lang="lv-LV" b="1" dirty="0"/>
                        <a:t>2014-2018</a:t>
                      </a:r>
                    </a:p>
                  </a:txBody>
                  <a:tcPr/>
                </a:tc>
                <a:tc>
                  <a:txBody>
                    <a:bodyPr/>
                    <a:lstStyle/>
                    <a:p>
                      <a:r>
                        <a:rPr lang="lv-LV" b="1" dirty="0"/>
                        <a:t>2018-…</a:t>
                      </a:r>
                    </a:p>
                  </a:txBody>
                  <a:tcPr/>
                </a:tc>
                <a:tc>
                  <a:txBody>
                    <a:bodyPr/>
                    <a:lstStyle/>
                    <a:p>
                      <a:r>
                        <a:rPr lang="lv-LV" b="1" dirty="0"/>
                        <a:t>2019-…</a:t>
                      </a:r>
                    </a:p>
                  </a:txBody>
                  <a:tcPr/>
                </a:tc>
                <a:extLst>
                  <a:ext uri="{0D108BD9-81ED-4DB2-BD59-A6C34878D82A}">
                    <a16:rowId xmlns:a16="http://schemas.microsoft.com/office/drawing/2014/main" val="231412529"/>
                  </a:ext>
                </a:extLst>
              </a:tr>
              <a:tr h="370840">
                <a:tc>
                  <a:txBody>
                    <a:bodyPr/>
                    <a:lstStyle/>
                    <a:p>
                      <a:r>
                        <a:rPr lang="lv-LV" dirty="0">
                          <a:solidFill>
                            <a:schemeClr val="tx1"/>
                          </a:solidFill>
                        </a:rPr>
                        <a:t>120 km</a:t>
                      </a:r>
                    </a:p>
                  </a:txBody>
                  <a:tcPr/>
                </a:tc>
                <a:tc>
                  <a:txBody>
                    <a:bodyPr/>
                    <a:lstStyle/>
                    <a:p>
                      <a:r>
                        <a:rPr lang="lv-LV" dirty="0">
                          <a:solidFill>
                            <a:schemeClr val="tx1"/>
                          </a:solidFill>
                        </a:rPr>
                        <a:t>135 km</a:t>
                      </a:r>
                    </a:p>
                  </a:txBody>
                  <a:tcPr/>
                </a:tc>
                <a:tc>
                  <a:txBody>
                    <a:bodyPr/>
                    <a:lstStyle/>
                    <a:p>
                      <a:r>
                        <a:rPr lang="lv-LV" dirty="0">
                          <a:solidFill>
                            <a:schemeClr val="tx1"/>
                          </a:solidFill>
                        </a:rPr>
                        <a:t>245 km</a:t>
                      </a:r>
                    </a:p>
                  </a:txBody>
                  <a:tcPr/>
                </a:tc>
                <a:tc>
                  <a:txBody>
                    <a:bodyPr/>
                    <a:lstStyle/>
                    <a:p>
                      <a:r>
                        <a:rPr lang="lv-LV" dirty="0">
                          <a:solidFill>
                            <a:schemeClr val="tx1"/>
                          </a:solidFill>
                        </a:rPr>
                        <a:t>364 km</a:t>
                      </a:r>
                    </a:p>
                  </a:txBody>
                  <a:tcPr/>
                </a:tc>
                <a:extLst>
                  <a:ext uri="{0D108BD9-81ED-4DB2-BD59-A6C34878D82A}">
                    <a16:rowId xmlns:a16="http://schemas.microsoft.com/office/drawing/2014/main" val="2659074310"/>
                  </a:ext>
                </a:extLst>
              </a:tr>
              <a:tr h="370840">
                <a:tc>
                  <a:txBody>
                    <a:bodyPr/>
                    <a:lstStyle/>
                    <a:p>
                      <a:r>
                        <a:rPr lang="lv-LV" dirty="0">
                          <a:solidFill>
                            <a:schemeClr val="tx1"/>
                          </a:solidFill>
                        </a:rPr>
                        <a:t>40 000 €</a:t>
                      </a:r>
                    </a:p>
                  </a:txBody>
                  <a:tcPr/>
                </a:tc>
                <a:tc>
                  <a:txBody>
                    <a:bodyPr/>
                    <a:lstStyle/>
                    <a:p>
                      <a:r>
                        <a:rPr lang="lv-LV" dirty="0">
                          <a:solidFill>
                            <a:schemeClr val="tx1"/>
                          </a:solidFill>
                        </a:rPr>
                        <a:t>35 000 €</a:t>
                      </a:r>
                    </a:p>
                  </a:txBody>
                  <a:tcPr/>
                </a:tc>
                <a:tc>
                  <a:txBody>
                    <a:bodyPr/>
                    <a:lstStyle/>
                    <a:p>
                      <a:r>
                        <a:rPr lang="lv-LV" dirty="0">
                          <a:solidFill>
                            <a:schemeClr val="tx1"/>
                          </a:solidFill>
                        </a:rPr>
                        <a:t>30 000 €</a:t>
                      </a:r>
                    </a:p>
                  </a:txBody>
                  <a:tcPr/>
                </a:tc>
                <a:tc>
                  <a:txBody>
                    <a:bodyPr/>
                    <a:lstStyle/>
                    <a:p>
                      <a:r>
                        <a:rPr lang="lv-LV" dirty="0">
                          <a:solidFill>
                            <a:schemeClr val="tx1"/>
                          </a:solidFill>
                        </a:rPr>
                        <a:t>40 000 €</a:t>
                      </a:r>
                    </a:p>
                  </a:txBody>
                  <a:tcPr/>
                </a:tc>
                <a:extLst>
                  <a:ext uri="{0D108BD9-81ED-4DB2-BD59-A6C34878D82A}">
                    <a16:rowId xmlns:a16="http://schemas.microsoft.com/office/drawing/2014/main" val="4216102193"/>
                  </a:ext>
                </a:extLst>
              </a:tr>
            </a:tbl>
          </a:graphicData>
        </a:graphic>
      </p:graphicFrame>
      <p:sp>
        <p:nvSpPr>
          <p:cNvPr id="5" name="Virsraksts 4">
            <a:extLst>
              <a:ext uri="{FF2B5EF4-FFF2-40B4-BE49-F238E27FC236}">
                <a16:creationId xmlns:a16="http://schemas.microsoft.com/office/drawing/2014/main" id="{C1B01F42-DF41-450A-8292-AC0F349435F2}"/>
              </a:ext>
            </a:extLst>
          </p:cNvPr>
          <p:cNvSpPr>
            <a:spLocks noGrp="1"/>
          </p:cNvSpPr>
          <p:nvPr>
            <p:ph type="title"/>
          </p:nvPr>
        </p:nvSpPr>
        <p:spPr/>
        <p:txBody>
          <a:bodyPr/>
          <a:lstStyle/>
          <a:p>
            <a:r>
              <a:rPr lang="lv-LV" dirty="0" err="1"/>
              <a:t>Elektroauto</a:t>
            </a:r>
            <a:endParaRPr lang="lv-LV" dirty="0"/>
          </a:p>
        </p:txBody>
      </p:sp>
      <p:pic>
        <p:nvPicPr>
          <p:cNvPr id="9218" name="Picture 2">
            <a:extLst>
              <a:ext uri="{FF2B5EF4-FFF2-40B4-BE49-F238E27FC236}">
                <a16:creationId xmlns:a16="http://schemas.microsoft.com/office/drawing/2014/main" id="{5EA9DCB5-52B8-4029-9988-E02619EBE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4" y="3429000"/>
            <a:ext cx="4177064" cy="20733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E7C15D81-6861-420A-843E-8011EAE46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3434803"/>
            <a:ext cx="3509176" cy="206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3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C1B01F42-DF41-450A-8292-AC0F349435F2}"/>
              </a:ext>
            </a:extLst>
          </p:cNvPr>
          <p:cNvSpPr>
            <a:spLocks noGrp="1"/>
          </p:cNvSpPr>
          <p:nvPr>
            <p:ph type="title"/>
          </p:nvPr>
        </p:nvSpPr>
        <p:spPr/>
        <p:txBody>
          <a:bodyPr/>
          <a:lstStyle/>
          <a:p>
            <a:r>
              <a:rPr lang="lv-LV" dirty="0" err="1"/>
              <a:t>Elektroauto</a:t>
            </a:r>
            <a:endParaRPr lang="lv-LV" dirty="0"/>
          </a:p>
        </p:txBody>
      </p:sp>
      <p:sp>
        <p:nvSpPr>
          <p:cNvPr id="3" name="Satura vietturis 2">
            <a:extLst>
              <a:ext uri="{FF2B5EF4-FFF2-40B4-BE49-F238E27FC236}">
                <a16:creationId xmlns:a16="http://schemas.microsoft.com/office/drawing/2014/main" id="{0775C20B-E8FE-4673-8A01-474AEAE2231B}"/>
              </a:ext>
            </a:extLst>
          </p:cNvPr>
          <p:cNvSpPr>
            <a:spLocks noGrp="1"/>
          </p:cNvSpPr>
          <p:nvPr>
            <p:ph idx="1"/>
          </p:nvPr>
        </p:nvSpPr>
        <p:spPr/>
        <p:txBody>
          <a:bodyPr/>
          <a:lstStyle/>
          <a:p>
            <a:r>
              <a:rPr lang="lv-LV" dirty="0"/>
              <a:t>Transportlīdzeklis, kas pēc savas konstrukcijas kā vienīgo mehānisko dzinējspēku izmanto enerģiju no transportlīdzeklī glabātās elektroenerģijas </a:t>
            </a:r>
          </a:p>
          <a:p>
            <a:pPr lvl="1"/>
            <a:r>
              <a:rPr lang="lv-LV" strike="sngStrike" dirty="0"/>
              <a:t>HEV</a:t>
            </a:r>
          </a:p>
          <a:p>
            <a:pPr lvl="1"/>
            <a:r>
              <a:rPr lang="lv-LV" dirty="0"/>
              <a:t>PHEV</a:t>
            </a:r>
          </a:p>
          <a:p>
            <a:pPr lvl="1"/>
            <a:r>
              <a:rPr lang="lv-LV" dirty="0"/>
              <a:t>BEV</a:t>
            </a:r>
          </a:p>
          <a:p>
            <a:pPr lvl="1"/>
            <a:r>
              <a:rPr lang="lv-LV" dirty="0"/>
              <a:t>FCEV</a:t>
            </a:r>
          </a:p>
        </p:txBody>
      </p:sp>
      <p:pic>
        <p:nvPicPr>
          <p:cNvPr id="9" name="Content Placeholder 4">
            <a:extLst>
              <a:ext uri="{FF2B5EF4-FFF2-40B4-BE49-F238E27FC236}">
                <a16:creationId xmlns:a16="http://schemas.microsoft.com/office/drawing/2014/main" id="{124AF43B-AD6B-4BFE-8A30-65E1BE5D005E}"/>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7561391" y="3429000"/>
            <a:ext cx="3486020" cy="2324013"/>
          </a:xfrm>
          <a:prstGeom prst="rect">
            <a:avLst/>
          </a:prstGeom>
        </p:spPr>
      </p:pic>
    </p:spTree>
    <p:extLst>
      <p:ext uri="{BB962C8B-B14F-4D97-AF65-F5344CB8AC3E}">
        <p14:creationId xmlns:p14="http://schemas.microsoft.com/office/powerpoint/2010/main" val="85963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ABEBF4-03A7-41AC-9E33-368A9C013CDE}"/>
              </a:ext>
            </a:extLst>
          </p:cNvPr>
          <p:cNvSpPr>
            <a:spLocks noGrp="1"/>
          </p:cNvSpPr>
          <p:nvPr>
            <p:ph type="title"/>
          </p:nvPr>
        </p:nvSpPr>
        <p:spPr/>
        <p:txBody>
          <a:bodyPr/>
          <a:lstStyle/>
          <a:p>
            <a:r>
              <a:rPr lang="lv-LV" dirty="0" err="1"/>
              <a:t>Klimatneitrāli</a:t>
            </a:r>
            <a:r>
              <a:rPr lang="lv-LV" dirty="0"/>
              <a:t> jau «0» punktā</a:t>
            </a:r>
          </a:p>
        </p:txBody>
      </p:sp>
      <p:sp>
        <p:nvSpPr>
          <p:cNvPr id="3" name="Satura vietturis 2">
            <a:extLst>
              <a:ext uri="{FF2B5EF4-FFF2-40B4-BE49-F238E27FC236}">
                <a16:creationId xmlns:a16="http://schemas.microsoft.com/office/drawing/2014/main" id="{BB41DB63-C02A-467F-903C-F26196DFE980}"/>
              </a:ext>
            </a:extLst>
          </p:cNvPr>
          <p:cNvSpPr>
            <a:spLocks noGrp="1"/>
          </p:cNvSpPr>
          <p:nvPr>
            <p:ph sz="half" idx="1"/>
          </p:nvPr>
        </p:nvSpPr>
        <p:spPr/>
        <p:txBody>
          <a:bodyPr/>
          <a:lstStyle/>
          <a:p>
            <a:r>
              <a:rPr lang="lv-LV" dirty="0"/>
              <a:t>BMW</a:t>
            </a:r>
          </a:p>
          <a:p>
            <a:pPr lvl="1"/>
            <a:r>
              <a:rPr lang="lv-LV" dirty="0"/>
              <a:t>i3</a:t>
            </a:r>
          </a:p>
          <a:p>
            <a:r>
              <a:rPr lang="lv-LV" dirty="0" err="1"/>
              <a:t>Volkswagen</a:t>
            </a:r>
            <a:endParaRPr lang="lv-LV" dirty="0"/>
          </a:p>
          <a:p>
            <a:pPr lvl="1"/>
            <a:r>
              <a:rPr lang="lv-LV" dirty="0"/>
              <a:t>ID.3</a:t>
            </a:r>
          </a:p>
          <a:p>
            <a:pPr lvl="1"/>
            <a:r>
              <a:rPr lang="lv-LV" dirty="0"/>
              <a:t>ID.4</a:t>
            </a:r>
          </a:p>
          <a:p>
            <a:pPr lvl="1"/>
            <a:r>
              <a:rPr lang="lv-LV" dirty="0"/>
              <a:t>…</a:t>
            </a:r>
          </a:p>
        </p:txBody>
      </p:sp>
      <p:pic>
        <p:nvPicPr>
          <p:cNvPr id="5122" name="Picture 2">
            <a:extLst>
              <a:ext uri="{FF2B5EF4-FFF2-40B4-BE49-F238E27FC236}">
                <a16:creationId xmlns:a16="http://schemas.microsoft.com/office/drawing/2014/main" id="{CC36074C-8715-4FE4-9D97-8133A63AAF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648667"/>
            <a:ext cx="4875213" cy="27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5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9BF638-3EE7-4BEE-B24F-ECFA70AB23FA}"/>
              </a:ext>
            </a:extLst>
          </p:cNvPr>
          <p:cNvSpPr>
            <a:spLocks noGrp="1"/>
          </p:cNvSpPr>
          <p:nvPr>
            <p:ph type="title"/>
          </p:nvPr>
        </p:nvSpPr>
        <p:spPr/>
        <p:txBody>
          <a:bodyPr/>
          <a:lstStyle/>
          <a:p>
            <a:r>
              <a:rPr lang="lv-LV" dirty="0"/>
              <a:t>Akumulatora nomaiņa</a:t>
            </a:r>
          </a:p>
        </p:txBody>
      </p:sp>
      <p:sp>
        <p:nvSpPr>
          <p:cNvPr id="3" name="Satura vietturis 2">
            <a:extLst>
              <a:ext uri="{FF2B5EF4-FFF2-40B4-BE49-F238E27FC236}">
                <a16:creationId xmlns:a16="http://schemas.microsoft.com/office/drawing/2014/main" id="{4D81A9EB-CC99-4F2C-BE3A-A854C8B0FA15}"/>
              </a:ext>
            </a:extLst>
          </p:cNvPr>
          <p:cNvSpPr>
            <a:spLocks noGrp="1"/>
          </p:cNvSpPr>
          <p:nvPr>
            <p:ph sz="half" idx="1"/>
          </p:nvPr>
        </p:nvSpPr>
        <p:spPr/>
        <p:txBody>
          <a:bodyPr/>
          <a:lstStyle/>
          <a:p>
            <a:r>
              <a:rPr lang="lv-LV" dirty="0"/>
              <a:t>Moduļi</a:t>
            </a:r>
          </a:p>
          <a:p>
            <a:r>
              <a:rPr lang="lv-LV" dirty="0"/>
              <a:t>Nissan</a:t>
            </a:r>
          </a:p>
          <a:p>
            <a:pPr lvl="1"/>
            <a:r>
              <a:rPr lang="lv-LV" dirty="0"/>
              <a:t>4 500 € par visu paku</a:t>
            </a:r>
          </a:p>
          <a:p>
            <a:r>
              <a:rPr lang="lv-LV" dirty="0"/>
              <a:t>BMW</a:t>
            </a:r>
          </a:p>
          <a:p>
            <a:pPr lvl="1"/>
            <a:r>
              <a:rPr lang="lv-LV" dirty="0"/>
              <a:t>Modulis ~1 000€</a:t>
            </a:r>
          </a:p>
          <a:p>
            <a:pPr lvl="1"/>
            <a:endParaRPr lang="lv-LV" dirty="0"/>
          </a:p>
        </p:txBody>
      </p:sp>
      <p:pic>
        <p:nvPicPr>
          <p:cNvPr id="9" name="Picture 4" descr="Illustration of lithium recycling lithium battery recycling car battery disposal how to recycle batteries car battery recycling battery recycling electric car conversion electric car engine electrical battery car battery life cycle battery cell ">
            <a:extLst>
              <a:ext uri="{FF2B5EF4-FFF2-40B4-BE49-F238E27FC236}">
                <a16:creationId xmlns:a16="http://schemas.microsoft.com/office/drawing/2014/main" id="{D621E544-6225-41E9-B9DA-F03019D9B80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814" r="21755"/>
          <a:stretch/>
        </p:blipFill>
        <p:spPr bwMode="auto">
          <a:xfrm>
            <a:off x="6833252" y="2249488"/>
            <a:ext cx="3553108"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6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9BF638-3EE7-4BEE-B24F-ECFA70AB23FA}"/>
              </a:ext>
            </a:extLst>
          </p:cNvPr>
          <p:cNvSpPr>
            <a:spLocks noGrp="1"/>
          </p:cNvSpPr>
          <p:nvPr>
            <p:ph type="title"/>
          </p:nvPr>
        </p:nvSpPr>
        <p:spPr/>
        <p:txBody>
          <a:bodyPr/>
          <a:lstStyle/>
          <a:p>
            <a:r>
              <a:rPr lang="lv-LV" dirty="0"/>
              <a:t>Akumulatora mūžs</a:t>
            </a:r>
          </a:p>
        </p:txBody>
      </p:sp>
      <p:sp>
        <p:nvSpPr>
          <p:cNvPr id="3" name="Satura vietturis 2">
            <a:extLst>
              <a:ext uri="{FF2B5EF4-FFF2-40B4-BE49-F238E27FC236}">
                <a16:creationId xmlns:a16="http://schemas.microsoft.com/office/drawing/2014/main" id="{4D81A9EB-CC99-4F2C-BE3A-A854C8B0FA15}"/>
              </a:ext>
            </a:extLst>
          </p:cNvPr>
          <p:cNvSpPr>
            <a:spLocks noGrp="1"/>
          </p:cNvSpPr>
          <p:nvPr>
            <p:ph sz="half" idx="1"/>
          </p:nvPr>
        </p:nvSpPr>
        <p:spPr/>
        <p:txBody>
          <a:bodyPr>
            <a:normAutofit fontScale="92500" lnSpcReduction="10000"/>
          </a:bodyPr>
          <a:lstStyle/>
          <a:p>
            <a:r>
              <a:rPr lang="lv-LV" dirty="0"/>
              <a:t>Nissan</a:t>
            </a:r>
          </a:p>
          <a:p>
            <a:pPr lvl="1"/>
            <a:r>
              <a:rPr lang="lv-LV" dirty="0"/>
              <a:t>Auto mūžs + 12 gadi</a:t>
            </a:r>
          </a:p>
          <a:p>
            <a:r>
              <a:rPr lang="lv-LV" dirty="0"/>
              <a:t>BMW</a:t>
            </a:r>
          </a:p>
          <a:p>
            <a:pPr lvl="1"/>
            <a:r>
              <a:rPr lang="lv-LV" dirty="0"/>
              <a:t>Garantija 8 </a:t>
            </a:r>
            <a:r>
              <a:rPr lang="lv-LV" dirty="0">
                <a:sym typeface="Wingdings" panose="05000000000000000000" pitchFamily="2" charset="2"/>
              </a:rPr>
              <a:t> 10 gadi</a:t>
            </a:r>
          </a:p>
          <a:p>
            <a:r>
              <a:rPr lang="lv-LV" dirty="0">
                <a:sym typeface="Wingdings" panose="05000000000000000000" pitchFamily="2" charset="2"/>
              </a:rPr>
              <a:t>Tesla</a:t>
            </a:r>
          </a:p>
          <a:p>
            <a:pPr lvl="1"/>
            <a:r>
              <a:rPr lang="lv-LV" dirty="0">
                <a:sym typeface="Wingdings" panose="05000000000000000000" pitchFamily="2" charset="2"/>
              </a:rPr>
              <a:t>90+% pēc 250 000 km</a:t>
            </a:r>
          </a:p>
          <a:p>
            <a:pPr lvl="1"/>
            <a:r>
              <a:rPr lang="lv-LV" dirty="0">
                <a:sym typeface="Wingdings" panose="05000000000000000000" pitchFamily="2" charset="2"/>
              </a:rPr>
              <a:t>80+% pēc 850 000 km</a:t>
            </a:r>
          </a:p>
          <a:p>
            <a:r>
              <a:rPr lang="lv-LV" dirty="0">
                <a:sym typeface="Wingdings" panose="05000000000000000000" pitchFamily="2" charset="2"/>
              </a:rPr>
              <a:t>2 000 000 km baterijas</a:t>
            </a:r>
            <a:endParaRPr lang="lv-LV" dirty="0"/>
          </a:p>
          <a:p>
            <a:pPr lvl="1"/>
            <a:endParaRPr lang="lv-LV" dirty="0"/>
          </a:p>
        </p:txBody>
      </p:sp>
      <p:pic>
        <p:nvPicPr>
          <p:cNvPr id="9" name="Picture 4" descr="Illustration of lithium recycling lithium battery recycling car battery disposal how to recycle batteries car battery recycling battery recycling electric car conversion electric car engine electrical battery car battery life cycle battery cell ">
            <a:extLst>
              <a:ext uri="{FF2B5EF4-FFF2-40B4-BE49-F238E27FC236}">
                <a16:creationId xmlns:a16="http://schemas.microsoft.com/office/drawing/2014/main" id="{D621E544-6225-41E9-B9DA-F03019D9B80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814" r="21755"/>
          <a:stretch/>
        </p:blipFill>
        <p:spPr bwMode="auto">
          <a:xfrm>
            <a:off x="6833252" y="2249488"/>
            <a:ext cx="3553108"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6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63D33118-E836-426C-94BB-8F859013204E}"/>
              </a:ext>
            </a:extLst>
          </p:cNvPr>
          <p:cNvSpPr>
            <a:spLocks noGrp="1"/>
          </p:cNvSpPr>
          <p:nvPr>
            <p:ph type="title"/>
          </p:nvPr>
        </p:nvSpPr>
        <p:spPr/>
        <p:txBody>
          <a:bodyPr/>
          <a:lstStyle/>
          <a:p>
            <a:r>
              <a:rPr lang="lv-LV" dirty="0" err="1"/>
              <a:t>Elektromobilitāte</a:t>
            </a:r>
            <a:r>
              <a:rPr lang="lv-LV" dirty="0"/>
              <a:t> Latvijā</a:t>
            </a:r>
          </a:p>
        </p:txBody>
      </p:sp>
      <p:sp>
        <p:nvSpPr>
          <p:cNvPr id="6" name="Satura vietturis 5">
            <a:extLst>
              <a:ext uri="{FF2B5EF4-FFF2-40B4-BE49-F238E27FC236}">
                <a16:creationId xmlns:a16="http://schemas.microsoft.com/office/drawing/2014/main" id="{6AD6AEA8-1799-4A31-8DC7-028133F58CC4}"/>
              </a:ext>
            </a:extLst>
          </p:cNvPr>
          <p:cNvSpPr>
            <a:spLocks noGrp="1"/>
          </p:cNvSpPr>
          <p:nvPr>
            <p:ph idx="1"/>
          </p:nvPr>
        </p:nvSpPr>
        <p:spPr/>
        <p:txBody>
          <a:bodyPr>
            <a:normAutofit fontScale="92500" lnSpcReduction="20000"/>
          </a:bodyPr>
          <a:lstStyle/>
          <a:p>
            <a:r>
              <a:rPr lang="lv-LV" dirty="0"/>
              <a:t>1984.g. RAF 2210</a:t>
            </a:r>
          </a:p>
          <a:p>
            <a:r>
              <a:rPr lang="lv-LV" dirty="0"/>
              <a:t>2014.g. KPFI līdzfinansējums</a:t>
            </a:r>
          </a:p>
          <a:p>
            <a:pPr lvl="1"/>
            <a:r>
              <a:rPr lang="lv-LV" dirty="0"/>
              <a:t>194 (244)</a:t>
            </a:r>
          </a:p>
          <a:p>
            <a:r>
              <a:rPr lang="lv-LV" dirty="0"/>
              <a:t>2018.g. e-</a:t>
            </a:r>
            <a:r>
              <a:rPr lang="lv-LV" dirty="0" err="1"/>
              <a:t>mobi</a:t>
            </a:r>
            <a:r>
              <a:rPr lang="lv-LV" dirty="0"/>
              <a:t> tīkls</a:t>
            </a:r>
          </a:p>
          <a:p>
            <a:r>
              <a:rPr lang="lv-LV" dirty="0"/>
              <a:t>2020.g. 3. cet.</a:t>
            </a:r>
          </a:p>
          <a:p>
            <a:pPr lvl="1"/>
            <a:r>
              <a:rPr lang="lv-LV" dirty="0"/>
              <a:t>1608 ETL</a:t>
            </a:r>
          </a:p>
          <a:p>
            <a:pPr lvl="2"/>
            <a:r>
              <a:rPr lang="lv-LV" dirty="0"/>
              <a:t>1’049 (M1+N1)</a:t>
            </a:r>
          </a:p>
          <a:p>
            <a:pPr lvl="2"/>
            <a:r>
              <a:rPr lang="lv-LV" dirty="0"/>
              <a:t>499 mopēdi</a:t>
            </a:r>
          </a:p>
          <a:p>
            <a:pPr lvl="2"/>
            <a:r>
              <a:rPr lang="lv-LV" dirty="0"/>
              <a:t>8 autobusi</a:t>
            </a:r>
          </a:p>
          <a:p>
            <a:endParaRPr lang="lv-LV" dirty="0"/>
          </a:p>
        </p:txBody>
      </p:sp>
      <p:pic>
        <p:nvPicPr>
          <p:cNvPr id="8" name="Picture 2" descr="ETL skaita pieaugums 3.cet 2020">
            <a:extLst>
              <a:ext uri="{FF2B5EF4-FFF2-40B4-BE49-F238E27FC236}">
                <a16:creationId xmlns:a16="http://schemas.microsoft.com/office/drawing/2014/main" id="{7351591D-18E3-450B-8733-92FD9E138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703" y="2947253"/>
            <a:ext cx="4937097" cy="322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2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E54E7F-CDF1-4B11-AE29-E7148F136470}"/>
              </a:ext>
            </a:extLst>
          </p:cNvPr>
          <p:cNvSpPr>
            <a:spLocks noGrp="1"/>
          </p:cNvSpPr>
          <p:nvPr>
            <p:ph type="title"/>
          </p:nvPr>
        </p:nvSpPr>
        <p:spPr/>
        <p:txBody>
          <a:bodyPr/>
          <a:lstStyle/>
          <a:p>
            <a:r>
              <a:rPr lang="lv-LV" dirty="0" err="1"/>
              <a:t>Elektromobilitāte</a:t>
            </a:r>
            <a:r>
              <a:rPr lang="lv-LV" dirty="0"/>
              <a:t> Latvijā</a:t>
            </a:r>
          </a:p>
        </p:txBody>
      </p:sp>
      <p:sp>
        <p:nvSpPr>
          <p:cNvPr id="4" name="Satura vietturis 3">
            <a:extLst>
              <a:ext uri="{FF2B5EF4-FFF2-40B4-BE49-F238E27FC236}">
                <a16:creationId xmlns:a16="http://schemas.microsoft.com/office/drawing/2014/main" id="{CD4C18BE-75CD-4C8D-9575-426949BAA10D}"/>
              </a:ext>
            </a:extLst>
          </p:cNvPr>
          <p:cNvSpPr>
            <a:spLocks noGrp="1"/>
          </p:cNvSpPr>
          <p:nvPr>
            <p:ph idx="1"/>
          </p:nvPr>
        </p:nvSpPr>
        <p:spPr/>
        <p:txBody>
          <a:bodyPr/>
          <a:lstStyle/>
          <a:p>
            <a:r>
              <a:rPr lang="lv-LV" dirty="0"/>
              <a:t>2014.g. – 244</a:t>
            </a:r>
          </a:p>
          <a:p>
            <a:r>
              <a:rPr lang="lv-LV" dirty="0"/>
              <a:t>2020.g. 3. cet. – 1608 (+1364, +559%)</a:t>
            </a:r>
          </a:p>
          <a:p>
            <a:pPr lvl="1"/>
            <a:r>
              <a:rPr lang="lv-LV" dirty="0"/>
              <a:t>Salīdzinot ar 2019.g. (948), +660, +69,6%</a:t>
            </a:r>
          </a:p>
        </p:txBody>
      </p:sp>
    </p:spTree>
    <p:extLst>
      <p:ext uri="{BB962C8B-B14F-4D97-AF65-F5344CB8AC3E}">
        <p14:creationId xmlns:p14="http://schemas.microsoft.com/office/powerpoint/2010/main" val="372475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E54E7F-CDF1-4B11-AE29-E7148F136470}"/>
              </a:ext>
            </a:extLst>
          </p:cNvPr>
          <p:cNvSpPr>
            <a:spLocks noGrp="1"/>
          </p:cNvSpPr>
          <p:nvPr>
            <p:ph type="title"/>
          </p:nvPr>
        </p:nvSpPr>
        <p:spPr/>
        <p:txBody>
          <a:bodyPr/>
          <a:lstStyle/>
          <a:p>
            <a:r>
              <a:rPr lang="lv-LV" dirty="0" err="1"/>
              <a:t>Elektromobilitāte</a:t>
            </a:r>
            <a:r>
              <a:rPr lang="lv-LV" dirty="0"/>
              <a:t> Latvijā 2030</a:t>
            </a:r>
          </a:p>
        </p:txBody>
      </p:sp>
      <p:graphicFrame>
        <p:nvGraphicFramePr>
          <p:cNvPr id="8" name="Satura vietturis 7">
            <a:extLst>
              <a:ext uri="{FF2B5EF4-FFF2-40B4-BE49-F238E27FC236}">
                <a16:creationId xmlns:a16="http://schemas.microsoft.com/office/drawing/2014/main" id="{E8608813-C3AE-4E26-A988-B944E13B08C7}"/>
              </a:ext>
            </a:extLst>
          </p:cNvPr>
          <p:cNvGraphicFramePr>
            <a:graphicFrameLocks noGrp="1"/>
          </p:cNvGraphicFramePr>
          <p:nvPr>
            <p:ph sz="half" idx="1"/>
          </p:nvPr>
        </p:nvGraphicFramePr>
        <p:xfrm>
          <a:off x="1141413" y="2249488"/>
          <a:ext cx="4878387" cy="3541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atura vietturis 8">
            <a:extLst>
              <a:ext uri="{FF2B5EF4-FFF2-40B4-BE49-F238E27FC236}">
                <a16:creationId xmlns:a16="http://schemas.microsoft.com/office/drawing/2014/main" id="{76368725-E8C4-471E-A214-7E9F6B00E0B5}"/>
              </a:ext>
            </a:extLst>
          </p:cNvPr>
          <p:cNvGraphicFramePr>
            <a:graphicFrameLocks noGrp="1"/>
          </p:cNvGraphicFramePr>
          <p:nvPr>
            <p:ph sz="half" idx="2"/>
          </p:nvPr>
        </p:nvGraphicFramePr>
        <p:xfrm>
          <a:off x="6172200" y="2249488"/>
          <a:ext cx="4875213"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092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a:extLst>
              <a:ext uri="{FF2B5EF4-FFF2-40B4-BE49-F238E27FC236}">
                <a16:creationId xmlns:a16="http://schemas.microsoft.com/office/drawing/2014/main" id="{FA2D624D-E463-48ED-B0A0-EFB1269085BE}"/>
              </a:ext>
            </a:extLst>
          </p:cNvPr>
          <p:cNvSpPr>
            <a:spLocks noGrp="1"/>
          </p:cNvSpPr>
          <p:nvPr>
            <p:ph type="title"/>
          </p:nvPr>
        </p:nvSpPr>
        <p:spPr/>
        <p:txBody>
          <a:bodyPr>
            <a:normAutofit fontScale="90000"/>
          </a:bodyPr>
          <a:lstStyle/>
          <a:p>
            <a:r>
              <a:rPr lang="lv-LV" b="0" i="0" dirty="0">
                <a:solidFill>
                  <a:srgbClr val="FFFFFF"/>
                </a:solidFill>
                <a:effectLst/>
                <a:latin typeface="-apple-system"/>
              </a:rPr>
              <a:t>Mums ir idejas un tehnoloģijas, kā virzīties uz </a:t>
            </a:r>
            <a:r>
              <a:rPr lang="lv-LV" b="0" i="0" dirty="0" err="1">
                <a:solidFill>
                  <a:srgbClr val="FFFFFF"/>
                </a:solidFill>
                <a:effectLst/>
                <a:latin typeface="-apple-system"/>
              </a:rPr>
              <a:t>igltspēju</a:t>
            </a:r>
            <a:r>
              <a:rPr lang="lv-LV" b="0" i="0" dirty="0">
                <a:solidFill>
                  <a:srgbClr val="FFFFFF"/>
                </a:solidFill>
                <a:effectLst/>
                <a:latin typeface="-apple-system"/>
              </a:rPr>
              <a:t>, - mums nav ne konceptuāla, ne arī tehnoloģisku problēmu, taču viss slēpjas morāles jautājumā, un mēs atsakāmies to risināt, jo dominējošam ekonomiskajam viedoklim trūkst ētiskās dimensijas.</a:t>
            </a:r>
            <a:endParaRPr lang="lv-LV" dirty="0"/>
          </a:p>
        </p:txBody>
      </p:sp>
      <p:sp>
        <p:nvSpPr>
          <p:cNvPr id="9" name="Teksta vietturis 8">
            <a:extLst>
              <a:ext uri="{FF2B5EF4-FFF2-40B4-BE49-F238E27FC236}">
                <a16:creationId xmlns:a16="http://schemas.microsoft.com/office/drawing/2014/main" id="{4B7D5B57-525F-4A10-A77B-0FD7F7AE7E79}"/>
              </a:ext>
            </a:extLst>
          </p:cNvPr>
          <p:cNvSpPr>
            <a:spLocks noGrp="1"/>
          </p:cNvSpPr>
          <p:nvPr>
            <p:ph type="body" sz="half" idx="13"/>
          </p:nvPr>
        </p:nvSpPr>
        <p:spPr/>
        <p:txBody>
          <a:bodyPr/>
          <a:lstStyle/>
          <a:p>
            <a:r>
              <a:rPr lang="lv-LV" b="0" i="0" dirty="0">
                <a:solidFill>
                  <a:srgbClr val="FFFFFF"/>
                </a:solidFill>
                <a:effectLst/>
                <a:latin typeface="-apple-system"/>
              </a:rPr>
              <a:t>Fritjofs </a:t>
            </a:r>
            <a:r>
              <a:rPr lang="lv-LV" b="0" i="0" dirty="0" err="1">
                <a:solidFill>
                  <a:srgbClr val="FFFFFF"/>
                </a:solidFill>
                <a:effectLst/>
                <a:latin typeface="-apple-system"/>
              </a:rPr>
              <a:t>Kapra</a:t>
            </a:r>
            <a:endParaRPr lang="lv-LV" dirty="0"/>
          </a:p>
        </p:txBody>
      </p:sp>
    </p:spTree>
    <p:extLst>
      <p:ext uri="{BB962C8B-B14F-4D97-AF65-F5344CB8AC3E}">
        <p14:creationId xmlns:p14="http://schemas.microsoft.com/office/powerpoint/2010/main" val="89835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E54E7F-CDF1-4B11-AE29-E7148F136470}"/>
              </a:ext>
            </a:extLst>
          </p:cNvPr>
          <p:cNvSpPr>
            <a:spLocks noGrp="1"/>
          </p:cNvSpPr>
          <p:nvPr>
            <p:ph type="title"/>
          </p:nvPr>
        </p:nvSpPr>
        <p:spPr/>
        <p:txBody>
          <a:bodyPr/>
          <a:lstStyle/>
          <a:p>
            <a:r>
              <a:rPr lang="lv-LV" dirty="0" err="1"/>
              <a:t>Elektroauto</a:t>
            </a:r>
            <a:r>
              <a:rPr lang="lv-LV" dirty="0"/>
              <a:t> Latvijā</a:t>
            </a:r>
          </a:p>
        </p:txBody>
      </p:sp>
      <p:sp>
        <p:nvSpPr>
          <p:cNvPr id="4" name="Satura vietturis 3">
            <a:extLst>
              <a:ext uri="{FF2B5EF4-FFF2-40B4-BE49-F238E27FC236}">
                <a16:creationId xmlns:a16="http://schemas.microsoft.com/office/drawing/2014/main" id="{CD4C18BE-75CD-4C8D-9575-426949BAA10D}"/>
              </a:ext>
            </a:extLst>
          </p:cNvPr>
          <p:cNvSpPr>
            <a:spLocks noGrp="1"/>
          </p:cNvSpPr>
          <p:nvPr>
            <p:ph idx="1"/>
          </p:nvPr>
        </p:nvSpPr>
        <p:spPr/>
        <p:txBody>
          <a:bodyPr/>
          <a:lstStyle/>
          <a:p>
            <a:r>
              <a:rPr lang="lv-LV" dirty="0"/>
              <a:t>2015.g. – 218 (+23, +12,2%)</a:t>
            </a:r>
          </a:p>
          <a:p>
            <a:r>
              <a:rPr lang="lv-LV" dirty="0"/>
              <a:t>2020.g. 3. cet. – 1049 (+831, +381%)</a:t>
            </a:r>
          </a:p>
          <a:p>
            <a:pPr lvl="1"/>
            <a:r>
              <a:rPr lang="lv-LV" dirty="0"/>
              <a:t>Salīdzinot ar 2019.g. (672), +377, +56,1%</a:t>
            </a:r>
          </a:p>
          <a:p>
            <a:pPr lvl="1"/>
            <a:endParaRPr lang="lv-LV" dirty="0"/>
          </a:p>
          <a:p>
            <a:r>
              <a:rPr lang="lv-LV" dirty="0"/>
              <a:t>0,03% </a:t>
            </a:r>
            <a:r>
              <a:rPr lang="lv-LV" dirty="0">
                <a:sym typeface="Wingdings" panose="05000000000000000000" pitchFamily="2" charset="2"/>
              </a:rPr>
              <a:t> </a:t>
            </a:r>
            <a:r>
              <a:rPr lang="lv-LV" dirty="0"/>
              <a:t>0,15% no Latvijas autoparka</a:t>
            </a:r>
          </a:p>
        </p:txBody>
      </p:sp>
    </p:spTree>
    <p:extLst>
      <p:ext uri="{BB962C8B-B14F-4D97-AF65-F5344CB8AC3E}">
        <p14:creationId xmlns:p14="http://schemas.microsoft.com/office/powerpoint/2010/main" val="160630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22667AC9-138F-4602-90C1-6774575ED827}"/>
              </a:ext>
            </a:extLst>
          </p:cNvPr>
          <p:cNvSpPr>
            <a:spLocks noGrp="1"/>
          </p:cNvSpPr>
          <p:nvPr>
            <p:ph type="title"/>
          </p:nvPr>
        </p:nvSpPr>
        <p:spPr/>
        <p:txBody>
          <a:bodyPr/>
          <a:lstStyle/>
          <a:p>
            <a:r>
              <a:rPr lang="lv-LV" dirty="0" err="1"/>
              <a:t>Elektroauto</a:t>
            </a:r>
            <a:r>
              <a:rPr lang="lv-LV" dirty="0"/>
              <a:t> Latvijā</a:t>
            </a:r>
          </a:p>
        </p:txBody>
      </p:sp>
      <p:pic>
        <p:nvPicPr>
          <p:cNvPr id="1026" name="Picture 2" descr="Image">
            <a:extLst>
              <a:ext uri="{FF2B5EF4-FFF2-40B4-BE49-F238E27FC236}">
                <a16:creationId xmlns:a16="http://schemas.microsoft.com/office/drawing/2014/main" id="{646EFC07-F419-46F7-B6AE-B7705E6BFE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34989" y="2249488"/>
            <a:ext cx="6318848"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3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B17D5C1-A4C3-402C-ADC4-2FABCFC0A978}"/>
              </a:ext>
            </a:extLst>
          </p:cNvPr>
          <p:cNvSpPr>
            <a:spLocks noGrp="1"/>
          </p:cNvSpPr>
          <p:nvPr>
            <p:ph type="title"/>
          </p:nvPr>
        </p:nvSpPr>
        <p:spPr/>
        <p:txBody>
          <a:bodyPr/>
          <a:lstStyle/>
          <a:p>
            <a:r>
              <a:rPr lang="lv-LV" dirty="0" err="1"/>
              <a:t>Elektroauto</a:t>
            </a:r>
            <a:r>
              <a:rPr lang="lv-LV" dirty="0"/>
              <a:t> Latvijā 2030</a:t>
            </a:r>
          </a:p>
        </p:txBody>
      </p:sp>
      <p:graphicFrame>
        <p:nvGraphicFramePr>
          <p:cNvPr id="5" name="Satura vietturis 4">
            <a:extLst>
              <a:ext uri="{FF2B5EF4-FFF2-40B4-BE49-F238E27FC236}">
                <a16:creationId xmlns:a16="http://schemas.microsoft.com/office/drawing/2014/main" id="{BFF51DDC-0D19-4CED-AFE8-CADEC6D14E36}"/>
              </a:ext>
            </a:extLst>
          </p:cNvPr>
          <p:cNvGraphicFramePr>
            <a:graphicFrameLocks noGrp="1"/>
          </p:cNvGraphicFramePr>
          <p:nvPr>
            <p:ph sz="half" idx="1"/>
          </p:nvPr>
        </p:nvGraphicFramePr>
        <p:xfrm>
          <a:off x="1141413" y="2249488"/>
          <a:ext cx="4878387" cy="3541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atura vietturis 5">
            <a:extLst>
              <a:ext uri="{FF2B5EF4-FFF2-40B4-BE49-F238E27FC236}">
                <a16:creationId xmlns:a16="http://schemas.microsoft.com/office/drawing/2014/main" id="{AD1AE94A-5C86-4FDA-984D-45AAD1E9188E}"/>
              </a:ext>
            </a:extLst>
          </p:cNvPr>
          <p:cNvGraphicFramePr>
            <a:graphicFrameLocks noGrp="1"/>
          </p:cNvGraphicFramePr>
          <p:nvPr>
            <p:ph sz="half" idx="2"/>
          </p:nvPr>
        </p:nvGraphicFramePr>
        <p:xfrm>
          <a:off x="6172200" y="2249488"/>
          <a:ext cx="4875213"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47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88DCF83-0253-48CA-B6A5-31A9242FFD47}"/>
              </a:ext>
            </a:extLst>
          </p:cNvPr>
          <p:cNvSpPr>
            <a:spLocks noGrp="1"/>
          </p:cNvSpPr>
          <p:nvPr>
            <p:ph type="title"/>
          </p:nvPr>
        </p:nvSpPr>
        <p:spPr/>
        <p:txBody>
          <a:bodyPr/>
          <a:lstStyle/>
          <a:p>
            <a:r>
              <a:rPr lang="lv-LV" dirty="0"/>
              <a:t>Eiropas CO</a:t>
            </a:r>
            <a:r>
              <a:rPr lang="lv-LV" baseline="-25000" dirty="0"/>
              <a:t>2</a:t>
            </a:r>
            <a:r>
              <a:rPr lang="lv-LV" dirty="0"/>
              <a:t> ierobežojumi</a:t>
            </a:r>
          </a:p>
        </p:txBody>
      </p:sp>
      <p:sp>
        <p:nvSpPr>
          <p:cNvPr id="3" name="Satura vietturis 2">
            <a:extLst>
              <a:ext uri="{FF2B5EF4-FFF2-40B4-BE49-F238E27FC236}">
                <a16:creationId xmlns:a16="http://schemas.microsoft.com/office/drawing/2014/main" id="{84C7CF2C-B5CF-4E5E-97A0-4E11E8C8FF3F}"/>
              </a:ext>
            </a:extLst>
          </p:cNvPr>
          <p:cNvSpPr>
            <a:spLocks noGrp="1"/>
          </p:cNvSpPr>
          <p:nvPr>
            <p:ph idx="1"/>
          </p:nvPr>
        </p:nvSpPr>
        <p:spPr/>
        <p:txBody>
          <a:bodyPr/>
          <a:lstStyle/>
          <a:p>
            <a:r>
              <a:rPr lang="lv-LV" dirty="0"/>
              <a:t>2020.g.</a:t>
            </a:r>
          </a:p>
          <a:p>
            <a:pPr lvl="1"/>
            <a:r>
              <a:rPr lang="lv-LV" dirty="0"/>
              <a:t>95 g/km</a:t>
            </a:r>
          </a:p>
          <a:p>
            <a:r>
              <a:rPr lang="lv-LV" dirty="0"/>
              <a:t>2025.g.</a:t>
            </a:r>
          </a:p>
          <a:p>
            <a:pPr lvl="1"/>
            <a:r>
              <a:rPr lang="lv-LV" dirty="0"/>
              <a:t>80 g/km</a:t>
            </a:r>
          </a:p>
          <a:p>
            <a:r>
              <a:rPr lang="lv-LV" dirty="0"/>
              <a:t>2030.g.</a:t>
            </a:r>
          </a:p>
          <a:p>
            <a:pPr lvl="1"/>
            <a:r>
              <a:rPr lang="lv-LV" dirty="0"/>
              <a:t>60 g/km</a:t>
            </a:r>
          </a:p>
        </p:txBody>
      </p:sp>
      <p:pic>
        <p:nvPicPr>
          <p:cNvPr id="5" name="Attēls 4">
            <a:extLst>
              <a:ext uri="{FF2B5EF4-FFF2-40B4-BE49-F238E27FC236}">
                <a16:creationId xmlns:a16="http://schemas.microsoft.com/office/drawing/2014/main" id="{53F90165-F216-4490-8E59-9C4583A33E84}"/>
              </a:ext>
            </a:extLst>
          </p:cNvPr>
          <p:cNvPicPr>
            <a:picLocks noChangeAspect="1"/>
          </p:cNvPicPr>
          <p:nvPr/>
        </p:nvPicPr>
        <p:blipFill>
          <a:blip r:embed="rId2"/>
          <a:stretch>
            <a:fillRect/>
          </a:stretch>
        </p:blipFill>
        <p:spPr>
          <a:xfrm>
            <a:off x="3095575" y="2099144"/>
            <a:ext cx="8258225" cy="4077819"/>
          </a:xfrm>
          <a:prstGeom prst="rect">
            <a:avLst/>
          </a:prstGeom>
        </p:spPr>
      </p:pic>
      <p:sp>
        <p:nvSpPr>
          <p:cNvPr id="6" name="Ovāls 5">
            <a:extLst>
              <a:ext uri="{FF2B5EF4-FFF2-40B4-BE49-F238E27FC236}">
                <a16:creationId xmlns:a16="http://schemas.microsoft.com/office/drawing/2014/main" id="{1855A191-A4F5-4D9D-BF6F-C639C10730FF}"/>
              </a:ext>
            </a:extLst>
          </p:cNvPr>
          <p:cNvSpPr/>
          <p:nvPr/>
        </p:nvSpPr>
        <p:spPr>
          <a:xfrm>
            <a:off x="7832035" y="5377056"/>
            <a:ext cx="1073426" cy="1073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048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88DCF83-0253-48CA-B6A5-31A9242FFD47}"/>
              </a:ext>
            </a:extLst>
          </p:cNvPr>
          <p:cNvSpPr>
            <a:spLocks noGrp="1"/>
          </p:cNvSpPr>
          <p:nvPr>
            <p:ph type="title"/>
          </p:nvPr>
        </p:nvSpPr>
        <p:spPr/>
        <p:txBody>
          <a:bodyPr/>
          <a:lstStyle/>
          <a:p>
            <a:r>
              <a:rPr lang="lv-LV" dirty="0"/>
              <a:t>Eiropas CO</a:t>
            </a:r>
            <a:r>
              <a:rPr lang="lv-LV" baseline="-25000" dirty="0"/>
              <a:t>2</a:t>
            </a:r>
            <a:r>
              <a:rPr lang="lv-LV" dirty="0"/>
              <a:t> ierobežojumi</a:t>
            </a:r>
          </a:p>
        </p:txBody>
      </p:sp>
      <p:sp>
        <p:nvSpPr>
          <p:cNvPr id="3" name="Satura vietturis 2">
            <a:extLst>
              <a:ext uri="{FF2B5EF4-FFF2-40B4-BE49-F238E27FC236}">
                <a16:creationId xmlns:a16="http://schemas.microsoft.com/office/drawing/2014/main" id="{84C7CF2C-B5CF-4E5E-97A0-4E11E8C8FF3F}"/>
              </a:ext>
            </a:extLst>
          </p:cNvPr>
          <p:cNvSpPr>
            <a:spLocks noGrp="1"/>
          </p:cNvSpPr>
          <p:nvPr>
            <p:ph idx="1"/>
          </p:nvPr>
        </p:nvSpPr>
        <p:spPr/>
        <p:txBody>
          <a:bodyPr/>
          <a:lstStyle/>
          <a:p>
            <a:r>
              <a:rPr lang="lv-LV" dirty="0"/>
              <a:t>2020.g.</a:t>
            </a:r>
          </a:p>
          <a:p>
            <a:pPr lvl="1"/>
            <a:r>
              <a:rPr lang="lv-LV" dirty="0"/>
              <a:t>95 g/km</a:t>
            </a:r>
          </a:p>
          <a:p>
            <a:r>
              <a:rPr lang="lv-LV" dirty="0"/>
              <a:t>2025.g.</a:t>
            </a:r>
          </a:p>
          <a:p>
            <a:pPr lvl="1"/>
            <a:r>
              <a:rPr lang="lv-LV" dirty="0"/>
              <a:t>80 g/km</a:t>
            </a:r>
          </a:p>
          <a:p>
            <a:r>
              <a:rPr lang="lv-LV" dirty="0"/>
              <a:t>2030.g.</a:t>
            </a:r>
          </a:p>
          <a:p>
            <a:pPr lvl="1"/>
            <a:r>
              <a:rPr lang="lv-LV" dirty="0"/>
              <a:t>60 g/km</a:t>
            </a:r>
          </a:p>
        </p:txBody>
      </p:sp>
      <p:pic>
        <p:nvPicPr>
          <p:cNvPr id="7" name="Attēls 6">
            <a:extLst>
              <a:ext uri="{FF2B5EF4-FFF2-40B4-BE49-F238E27FC236}">
                <a16:creationId xmlns:a16="http://schemas.microsoft.com/office/drawing/2014/main" id="{F2554C62-843E-43AF-B17B-AD3927DB9C07}"/>
              </a:ext>
            </a:extLst>
          </p:cNvPr>
          <p:cNvPicPr>
            <a:picLocks noChangeAspect="1"/>
          </p:cNvPicPr>
          <p:nvPr/>
        </p:nvPicPr>
        <p:blipFill>
          <a:blip r:embed="rId2"/>
          <a:stretch>
            <a:fillRect/>
          </a:stretch>
        </p:blipFill>
        <p:spPr>
          <a:xfrm>
            <a:off x="4545498" y="1690688"/>
            <a:ext cx="6808302" cy="3818600"/>
          </a:xfrm>
          <a:prstGeom prst="rect">
            <a:avLst/>
          </a:prstGeom>
        </p:spPr>
      </p:pic>
    </p:spTree>
    <p:extLst>
      <p:ext uri="{BB962C8B-B14F-4D97-AF65-F5344CB8AC3E}">
        <p14:creationId xmlns:p14="http://schemas.microsoft.com/office/powerpoint/2010/main" val="312311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88DCF83-0253-48CA-B6A5-31A9242FFD47}"/>
              </a:ext>
            </a:extLst>
          </p:cNvPr>
          <p:cNvSpPr>
            <a:spLocks noGrp="1"/>
          </p:cNvSpPr>
          <p:nvPr>
            <p:ph type="title"/>
          </p:nvPr>
        </p:nvSpPr>
        <p:spPr/>
        <p:txBody>
          <a:bodyPr/>
          <a:lstStyle/>
          <a:p>
            <a:r>
              <a:rPr lang="lv-LV" dirty="0"/>
              <a:t>Eiropas CO</a:t>
            </a:r>
            <a:r>
              <a:rPr lang="lv-LV" baseline="-25000" dirty="0"/>
              <a:t>2</a:t>
            </a:r>
            <a:r>
              <a:rPr lang="lv-LV" dirty="0"/>
              <a:t> ierobežojumi</a:t>
            </a:r>
          </a:p>
        </p:txBody>
      </p:sp>
      <p:sp>
        <p:nvSpPr>
          <p:cNvPr id="3" name="Satura vietturis 2">
            <a:extLst>
              <a:ext uri="{FF2B5EF4-FFF2-40B4-BE49-F238E27FC236}">
                <a16:creationId xmlns:a16="http://schemas.microsoft.com/office/drawing/2014/main" id="{84C7CF2C-B5CF-4E5E-97A0-4E11E8C8FF3F}"/>
              </a:ext>
            </a:extLst>
          </p:cNvPr>
          <p:cNvSpPr>
            <a:spLocks noGrp="1"/>
          </p:cNvSpPr>
          <p:nvPr>
            <p:ph idx="1"/>
          </p:nvPr>
        </p:nvSpPr>
        <p:spPr/>
        <p:txBody>
          <a:bodyPr>
            <a:normAutofit/>
          </a:bodyPr>
          <a:lstStyle/>
          <a:p>
            <a:r>
              <a:rPr lang="lv-LV" dirty="0"/>
              <a:t>2020.g.</a:t>
            </a:r>
          </a:p>
          <a:p>
            <a:pPr lvl="1"/>
            <a:r>
              <a:rPr lang="lv-LV" dirty="0"/>
              <a:t>95 g/km</a:t>
            </a:r>
          </a:p>
          <a:p>
            <a:pPr lvl="1"/>
            <a:endParaRPr lang="lv-LV" dirty="0"/>
          </a:p>
          <a:p>
            <a:r>
              <a:rPr lang="lv-LV" dirty="0" err="1"/>
              <a:t>Škoda</a:t>
            </a:r>
            <a:r>
              <a:rPr lang="lv-LV" dirty="0"/>
              <a:t> </a:t>
            </a:r>
            <a:r>
              <a:rPr lang="lv-LV" dirty="0" err="1"/>
              <a:t>Octavia</a:t>
            </a:r>
            <a:r>
              <a:rPr lang="lv-LV" dirty="0"/>
              <a:t> G-TEC</a:t>
            </a:r>
          </a:p>
          <a:p>
            <a:pPr lvl="1"/>
            <a:r>
              <a:rPr lang="lv-LV" dirty="0"/>
              <a:t>97 CO</a:t>
            </a:r>
            <a:r>
              <a:rPr lang="lv-LV" baseline="-25000" dirty="0"/>
              <a:t>2</a:t>
            </a:r>
            <a:r>
              <a:rPr lang="lv-LV" dirty="0"/>
              <a:t> g/km</a:t>
            </a:r>
          </a:p>
        </p:txBody>
      </p:sp>
      <p:pic>
        <p:nvPicPr>
          <p:cNvPr id="7" name="Attēls 6">
            <a:extLst>
              <a:ext uri="{FF2B5EF4-FFF2-40B4-BE49-F238E27FC236}">
                <a16:creationId xmlns:a16="http://schemas.microsoft.com/office/drawing/2014/main" id="{F2554C62-843E-43AF-B17B-AD3927DB9C07}"/>
              </a:ext>
            </a:extLst>
          </p:cNvPr>
          <p:cNvPicPr>
            <a:picLocks noChangeAspect="1"/>
          </p:cNvPicPr>
          <p:nvPr/>
        </p:nvPicPr>
        <p:blipFill>
          <a:blip r:embed="rId2"/>
          <a:stretch>
            <a:fillRect/>
          </a:stretch>
        </p:blipFill>
        <p:spPr>
          <a:xfrm>
            <a:off x="4545498" y="1690688"/>
            <a:ext cx="6808302" cy="3818600"/>
          </a:xfrm>
          <a:prstGeom prst="rect">
            <a:avLst/>
          </a:prstGeom>
        </p:spPr>
      </p:pic>
      <p:cxnSp>
        <p:nvCxnSpPr>
          <p:cNvPr id="5" name="Taisns savienotājs 4">
            <a:extLst>
              <a:ext uri="{FF2B5EF4-FFF2-40B4-BE49-F238E27FC236}">
                <a16:creationId xmlns:a16="http://schemas.microsoft.com/office/drawing/2014/main" id="{20C9F57E-C8EE-43FC-B7D2-7CEDD7EA745A}"/>
              </a:ext>
            </a:extLst>
          </p:cNvPr>
          <p:cNvCxnSpPr/>
          <p:nvPr/>
        </p:nvCxnSpPr>
        <p:spPr>
          <a:xfrm>
            <a:off x="6758609" y="5199116"/>
            <a:ext cx="1542553" cy="2157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Taisns savienotājs 7">
            <a:extLst>
              <a:ext uri="{FF2B5EF4-FFF2-40B4-BE49-F238E27FC236}">
                <a16:creationId xmlns:a16="http://schemas.microsoft.com/office/drawing/2014/main" id="{2C7CEACB-01E1-466C-8928-B6F495DACC75}"/>
              </a:ext>
            </a:extLst>
          </p:cNvPr>
          <p:cNvCxnSpPr>
            <a:cxnSpLocks/>
          </p:cNvCxnSpPr>
          <p:nvPr/>
        </p:nvCxnSpPr>
        <p:spPr>
          <a:xfrm flipV="1">
            <a:off x="6758609" y="5222969"/>
            <a:ext cx="1542553" cy="152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0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88DCF83-0253-48CA-B6A5-31A9242FFD47}"/>
              </a:ext>
            </a:extLst>
          </p:cNvPr>
          <p:cNvSpPr>
            <a:spLocks noGrp="1"/>
          </p:cNvSpPr>
          <p:nvPr>
            <p:ph type="title"/>
          </p:nvPr>
        </p:nvSpPr>
        <p:spPr/>
        <p:txBody>
          <a:bodyPr/>
          <a:lstStyle/>
          <a:p>
            <a:r>
              <a:rPr lang="lv-LV" dirty="0"/>
              <a:t>Eiropas CO</a:t>
            </a:r>
            <a:r>
              <a:rPr lang="lv-LV" baseline="-25000" dirty="0"/>
              <a:t>2</a:t>
            </a:r>
            <a:r>
              <a:rPr lang="lv-LV" dirty="0"/>
              <a:t> ierobežojumi</a:t>
            </a:r>
          </a:p>
        </p:txBody>
      </p:sp>
      <p:sp>
        <p:nvSpPr>
          <p:cNvPr id="3" name="Satura vietturis 2">
            <a:extLst>
              <a:ext uri="{FF2B5EF4-FFF2-40B4-BE49-F238E27FC236}">
                <a16:creationId xmlns:a16="http://schemas.microsoft.com/office/drawing/2014/main" id="{84C7CF2C-B5CF-4E5E-97A0-4E11E8C8FF3F}"/>
              </a:ext>
            </a:extLst>
          </p:cNvPr>
          <p:cNvSpPr>
            <a:spLocks noGrp="1"/>
          </p:cNvSpPr>
          <p:nvPr>
            <p:ph idx="1"/>
          </p:nvPr>
        </p:nvSpPr>
        <p:spPr/>
        <p:txBody>
          <a:bodyPr>
            <a:normAutofit/>
          </a:bodyPr>
          <a:lstStyle/>
          <a:p>
            <a:r>
              <a:rPr lang="lv-LV" dirty="0" err="1"/>
              <a:t>Škoda</a:t>
            </a:r>
            <a:r>
              <a:rPr lang="lv-LV" dirty="0"/>
              <a:t> </a:t>
            </a:r>
            <a:r>
              <a:rPr lang="lv-LV" dirty="0" err="1"/>
              <a:t>Octavia</a:t>
            </a:r>
            <a:r>
              <a:rPr lang="lv-LV" dirty="0"/>
              <a:t> G-TEC</a:t>
            </a:r>
          </a:p>
          <a:p>
            <a:pPr lvl="1"/>
            <a:r>
              <a:rPr lang="lv-LV" dirty="0"/>
              <a:t>97 CO</a:t>
            </a:r>
            <a:r>
              <a:rPr lang="lv-LV" baseline="-25000" dirty="0"/>
              <a:t>2</a:t>
            </a:r>
            <a:r>
              <a:rPr lang="lv-LV" dirty="0"/>
              <a:t> g/km</a:t>
            </a:r>
          </a:p>
          <a:p>
            <a:pPr lvl="1"/>
            <a:r>
              <a:rPr lang="lv-LV" dirty="0"/>
              <a:t>81 </a:t>
            </a:r>
            <a:r>
              <a:rPr lang="lv-LV" dirty="0" err="1"/>
              <a:t>kW</a:t>
            </a:r>
            <a:endParaRPr lang="lv-LV" dirty="0"/>
          </a:p>
          <a:p>
            <a:r>
              <a:rPr lang="lv-LV" dirty="0" err="1"/>
              <a:t>Škoda</a:t>
            </a:r>
            <a:r>
              <a:rPr lang="lv-LV" dirty="0"/>
              <a:t> </a:t>
            </a:r>
            <a:r>
              <a:rPr lang="lv-LV" dirty="0" err="1"/>
              <a:t>Octavia</a:t>
            </a:r>
            <a:r>
              <a:rPr lang="lv-LV" dirty="0"/>
              <a:t> TSI</a:t>
            </a:r>
          </a:p>
          <a:p>
            <a:pPr lvl="1"/>
            <a:r>
              <a:rPr lang="lv-LV" dirty="0"/>
              <a:t>118 CO</a:t>
            </a:r>
            <a:r>
              <a:rPr lang="lv-LV" baseline="-25000" dirty="0"/>
              <a:t>2</a:t>
            </a:r>
            <a:r>
              <a:rPr lang="lv-LV" dirty="0"/>
              <a:t> g/km (+21%)</a:t>
            </a:r>
          </a:p>
          <a:p>
            <a:pPr lvl="1"/>
            <a:r>
              <a:rPr lang="lv-LV" dirty="0"/>
              <a:t>110 </a:t>
            </a:r>
            <a:r>
              <a:rPr lang="lv-LV" dirty="0" err="1"/>
              <a:t>kW</a:t>
            </a:r>
            <a:r>
              <a:rPr lang="lv-LV" dirty="0"/>
              <a:t> (+36%)</a:t>
            </a:r>
          </a:p>
        </p:txBody>
      </p:sp>
      <p:pic>
        <p:nvPicPr>
          <p:cNvPr id="1026" name="Picture 2" descr="CO2 samazinājums ir meli">
            <a:extLst>
              <a:ext uri="{FF2B5EF4-FFF2-40B4-BE49-F238E27FC236}">
                <a16:creationId xmlns:a16="http://schemas.microsoft.com/office/drawing/2014/main" id="{839AADBA-6F7B-4949-982F-8F29617AB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360" y="2249487"/>
            <a:ext cx="5997051" cy="337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2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88DCF83-0253-48CA-B6A5-31A9242FFD47}"/>
              </a:ext>
            </a:extLst>
          </p:cNvPr>
          <p:cNvSpPr>
            <a:spLocks noGrp="1"/>
          </p:cNvSpPr>
          <p:nvPr>
            <p:ph type="title"/>
          </p:nvPr>
        </p:nvSpPr>
        <p:spPr/>
        <p:txBody>
          <a:bodyPr/>
          <a:lstStyle/>
          <a:p>
            <a:r>
              <a:rPr lang="lv-LV" dirty="0"/>
              <a:t>Eiropas CO</a:t>
            </a:r>
            <a:r>
              <a:rPr lang="lv-LV" baseline="-25000" dirty="0"/>
              <a:t>2</a:t>
            </a:r>
            <a:r>
              <a:rPr lang="lv-LV" dirty="0"/>
              <a:t> ierobežojumi</a:t>
            </a:r>
          </a:p>
        </p:txBody>
      </p:sp>
      <p:sp>
        <p:nvSpPr>
          <p:cNvPr id="3" name="Satura vietturis 2">
            <a:extLst>
              <a:ext uri="{FF2B5EF4-FFF2-40B4-BE49-F238E27FC236}">
                <a16:creationId xmlns:a16="http://schemas.microsoft.com/office/drawing/2014/main" id="{84C7CF2C-B5CF-4E5E-97A0-4E11E8C8FF3F}"/>
              </a:ext>
            </a:extLst>
          </p:cNvPr>
          <p:cNvSpPr>
            <a:spLocks noGrp="1"/>
          </p:cNvSpPr>
          <p:nvPr>
            <p:ph idx="1"/>
          </p:nvPr>
        </p:nvSpPr>
        <p:spPr/>
        <p:txBody>
          <a:bodyPr>
            <a:normAutofit/>
          </a:bodyPr>
          <a:lstStyle/>
          <a:p>
            <a:r>
              <a:rPr lang="lv-LV" dirty="0" err="1"/>
              <a:t>Škoda</a:t>
            </a:r>
            <a:r>
              <a:rPr lang="lv-LV" dirty="0"/>
              <a:t> </a:t>
            </a:r>
            <a:r>
              <a:rPr lang="lv-LV" dirty="0" err="1"/>
              <a:t>Octavia</a:t>
            </a:r>
            <a:r>
              <a:rPr lang="lv-LV" dirty="0"/>
              <a:t> G-TEC</a:t>
            </a:r>
          </a:p>
          <a:p>
            <a:pPr lvl="1"/>
            <a:r>
              <a:rPr lang="lv-LV" dirty="0"/>
              <a:t>97 CO</a:t>
            </a:r>
            <a:r>
              <a:rPr lang="lv-LV" baseline="-25000" dirty="0"/>
              <a:t>2</a:t>
            </a:r>
            <a:r>
              <a:rPr lang="lv-LV" dirty="0"/>
              <a:t> g/km</a:t>
            </a:r>
          </a:p>
          <a:p>
            <a:pPr lvl="1"/>
            <a:r>
              <a:rPr lang="lv-LV" dirty="0"/>
              <a:t>81 </a:t>
            </a:r>
            <a:r>
              <a:rPr lang="lv-LV" dirty="0" err="1"/>
              <a:t>kW</a:t>
            </a:r>
            <a:endParaRPr lang="lv-LV" dirty="0"/>
          </a:p>
          <a:p>
            <a:r>
              <a:rPr lang="lv-LV" dirty="0" err="1"/>
              <a:t>Škoda</a:t>
            </a:r>
            <a:r>
              <a:rPr lang="lv-LV" dirty="0"/>
              <a:t> </a:t>
            </a:r>
            <a:r>
              <a:rPr lang="lv-LV" dirty="0" err="1"/>
              <a:t>Octavia</a:t>
            </a:r>
            <a:r>
              <a:rPr lang="lv-LV" dirty="0"/>
              <a:t> TSI</a:t>
            </a:r>
          </a:p>
          <a:p>
            <a:pPr lvl="1"/>
            <a:r>
              <a:rPr lang="lv-LV" dirty="0"/>
              <a:t>106 CO</a:t>
            </a:r>
            <a:r>
              <a:rPr lang="lv-LV" baseline="-25000" dirty="0"/>
              <a:t>2</a:t>
            </a:r>
            <a:r>
              <a:rPr lang="lv-LV" dirty="0"/>
              <a:t> g/km (+9%)</a:t>
            </a:r>
          </a:p>
          <a:p>
            <a:pPr lvl="1"/>
            <a:r>
              <a:rPr lang="lv-LV" dirty="0"/>
              <a:t>85 </a:t>
            </a:r>
            <a:r>
              <a:rPr lang="lv-LV" dirty="0" err="1"/>
              <a:t>kW</a:t>
            </a:r>
            <a:r>
              <a:rPr lang="lv-LV" dirty="0"/>
              <a:t> (+4%)</a:t>
            </a:r>
          </a:p>
        </p:txBody>
      </p:sp>
      <p:pic>
        <p:nvPicPr>
          <p:cNvPr id="9" name="Picture 2" descr="CO2 samazinājums ir meli">
            <a:extLst>
              <a:ext uri="{FF2B5EF4-FFF2-40B4-BE49-F238E27FC236}">
                <a16:creationId xmlns:a16="http://schemas.microsoft.com/office/drawing/2014/main" id="{63A9A787-BD3C-4493-A387-A23D9261B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360" y="2249487"/>
            <a:ext cx="5997051" cy="337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9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D9C13BC-11AD-49F9-9DBC-C865581D76D4}"/>
              </a:ext>
            </a:extLst>
          </p:cNvPr>
          <p:cNvSpPr>
            <a:spLocks noGrp="1"/>
          </p:cNvSpPr>
          <p:nvPr>
            <p:ph type="title"/>
          </p:nvPr>
        </p:nvSpPr>
        <p:spPr/>
        <p:txBody>
          <a:bodyPr/>
          <a:lstStyle/>
          <a:p>
            <a:r>
              <a:rPr lang="lv-LV" dirty="0"/>
              <a:t>2021</a:t>
            </a:r>
          </a:p>
        </p:txBody>
      </p:sp>
      <p:pic>
        <p:nvPicPr>
          <p:cNvPr id="8" name="Satura vietturis 7">
            <a:extLst>
              <a:ext uri="{FF2B5EF4-FFF2-40B4-BE49-F238E27FC236}">
                <a16:creationId xmlns:a16="http://schemas.microsoft.com/office/drawing/2014/main" id="{928CD605-9900-4E4D-BCA6-D282A6EDBBAB}"/>
              </a:ext>
            </a:extLst>
          </p:cNvPr>
          <p:cNvPicPr>
            <a:picLocks noGrp="1" noChangeAspect="1"/>
          </p:cNvPicPr>
          <p:nvPr>
            <p:ph idx="1"/>
          </p:nvPr>
        </p:nvPicPr>
        <p:blipFill>
          <a:blip r:embed="rId2"/>
          <a:stretch>
            <a:fillRect/>
          </a:stretch>
        </p:blipFill>
        <p:spPr>
          <a:xfrm>
            <a:off x="2946225" y="2249488"/>
            <a:ext cx="6296376" cy="3541712"/>
          </a:xfrm>
        </p:spPr>
      </p:pic>
    </p:spTree>
    <p:extLst>
      <p:ext uri="{BB962C8B-B14F-4D97-AF65-F5344CB8AC3E}">
        <p14:creationId xmlns:p14="http://schemas.microsoft.com/office/powerpoint/2010/main" val="121718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C95E89-967B-4037-9FDA-9C258F80EBA1}"/>
              </a:ext>
            </a:extLst>
          </p:cNvPr>
          <p:cNvSpPr>
            <a:spLocks noGrp="1"/>
          </p:cNvSpPr>
          <p:nvPr>
            <p:ph type="title"/>
          </p:nvPr>
        </p:nvSpPr>
        <p:spPr/>
        <p:txBody>
          <a:bodyPr/>
          <a:lstStyle/>
          <a:p>
            <a:r>
              <a:rPr lang="lv-LV" dirty="0"/>
              <a:t>Latvija 2030. gadā</a:t>
            </a:r>
          </a:p>
        </p:txBody>
      </p:sp>
      <p:sp>
        <p:nvSpPr>
          <p:cNvPr id="3" name="Satura vietturis 2">
            <a:extLst>
              <a:ext uri="{FF2B5EF4-FFF2-40B4-BE49-F238E27FC236}">
                <a16:creationId xmlns:a16="http://schemas.microsoft.com/office/drawing/2014/main" id="{F722A400-A0C4-45D9-8973-54EE1F1C4942}"/>
              </a:ext>
            </a:extLst>
          </p:cNvPr>
          <p:cNvSpPr>
            <a:spLocks noGrp="1"/>
          </p:cNvSpPr>
          <p:nvPr>
            <p:ph idx="1"/>
          </p:nvPr>
        </p:nvSpPr>
        <p:spPr/>
        <p:txBody>
          <a:bodyPr>
            <a:normAutofit/>
          </a:bodyPr>
          <a:lstStyle/>
          <a:p>
            <a:pPr algn="just">
              <a:buFont typeface="Arial" panose="020B0604020202020204" pitchFamily="34" charset="0"/>
              <a:buChar char="•"/>
            </a:pPr>
            <a:r>
              <a:rPr lang="lv-LV" dirty="0"/>
              <a:t>Satiksmes</a:t>
            </a:r>
            <a:r>
              <a:rPr lang="lv-LV" b="0" i="0" dirty="0">
                <a:effectLst/>
              </a:rPr>
              <a:t> </a:t>
            </a:r>
            <a:r>
              <a:rPr lang="lv-LV" dirty="0"/>
              <a:t>ministrija: 6’000 (0.82% no Latvijas autoparka)</a:t>
            </a:r>
          </a:p>
          <a:p>
            <a:pPr algn="just">
              <a:buFont typeface="Arial" panose="020B0604020202020204" pitchFamily="34" charset="0"/>
              <a:buChar char="•"/>
            </a:pPr>
            <a:r>
              <a:rPr lang="lv-LV" dirty="0"/>
              <a:t>AS Latvenergo: 36’500 (5.01%)</a:t>
            </a:r>
          </a:p>
          <a:p>
            <a:pPr algn="just">
              <a:buFont typeface="Arial" panose="020B0604020202020204" pitchFamily="34" charset="0"/>
              <a:buChar char="•"/>
            </a:pPr>
            <a:r>
              <a:rPr lang="lv-LV" dirty="0"/>
              <a:t>Latvijas nacionālais attīstības plāns (2027.g.): 14’570 (2%)</a:t>
            </a:r>
          </a:p>
          <a:p>
            <a:pPr algn="just">
              <a:buFont typeface="Arial" panose="020B0604020202020204" pitchFamily="34" charset="0"/>
              <a:buChar char="•"/>
            </a:pPr>
            <a:r>
              <a:rPr lang="lv-LV" dirty="0"/>
              <a:t>Eksponenciāla līkne: 10’500 (1.43%)</a:t>
            </a:r>
          </a:p>
          <a:p>
            <a:pPr algn="just">
              <a:buFont typeface="Arial" panose="020B0604020202020204" pitchFamily="34" charset="0"/>
              <a:buChar char="•"/>
            </a:pPr>
            <a:r>
              <a:rPr lang="lv-LV" dirty="0"/>
              <a:t>Eksponenciāla līkne (no 2018.g.): 33’500 (4.58%)</a:t>
            </a:r>
          </a:p>
          <a:p>
            <a:pPr algn="just">
              <a:buFont typeface="Arial" panose="020B0604020202020204" pitchFamily="34" charset="0"/>
              <a:buChar char="•"/>
            </a:pPr>
            <a:r>
              <a:rPr lang="lv-LV" dirty="0"/>
              <a:t>60% (pēdējo 4 ceturkšņu vidējais) pieaugums: 116’000 (15.94%)</a:t>
            </a:r>
          </a:p>
        </p:txBody>
      </p:sp>
    </p:spTree>
    <p:extLst>
      <p:ext uri="{BB962C8B-B14F-4D97-AF65-F5344CB8AC3E}">
        <p14:creationId xmlns:p14="http://schemas.microsoft.com/office/powerpoint/2010/main" val="342499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4ED76D-715C-4E34-8448-EA1EE52CDB47}"/>
              </a:ext>
            </a:extLst>
          </p:cNvPr>
          <p:cNvSpPr>
            <a:spLocks noGrp="1"/>
          </p:cNvSpPr>
          <p:nvPr>
            <p:ph type="title"/>
          </p:nvPr>
        </p:nvSpPr>
        <p:spPr/>
        <p:txBody>
          <a:bodyPr/>
          <a:lstStyle/>
          <a:p>
            <a:r>
              <a:rPr lang="lv-LV" dirty="0"/>
              <a:t>Transports Latvijā</a:t>
            </a:r>
          </a:p>
        </p:txBody>
      </p:sp>
      <p:pic>
        <p:nvPicPr>
          <p:cNvPr id="7" name="Picture 2" descr="Latvijā radīto SEG emisiju avotu struktūra">
            <a:extLst>
              <a:ext uri="{FF2B5EF4-FFF2-40B4-BE49-F238E27FC236}">
                <a16:creationId xmlns:a16="http://schemas.microsoft.com/office/drawing/2014/main" id="{18CF767C-5431-4877-BE3F-51C74BFBFF3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94606" y="2305844"/>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4">
            <a:extLst>
              <a:ext uri="{FF2B5EF4-FFF2-40B4-BE49-F238E27FC236}">
                <a16:creationId xmlns:a16="http://schemas.microsoft.com/office/drawing/2014/main" id="{143F9551-B10E-4DD2-9CF8-95D57CE47641}"/>
              </a:ext>
            </a:extLst>
          </p:cNvPr>
          <p:cNvSpPr>
            <a:spLocks noGrp="1"/>
          </p:cNvSpPr>
          <p:nvPr>
            <p:ph sz="half" idx="2"/>
          </p:nvPr>
        </p:nvSpPr>
        <p:spPr/>
        <p:txBody>
          <a:bodyPr/>
          <a:lstStyle/>
          <a:p>
            <a:r>
              <a:rPr lang="lv-LV" dirty="0"/>
              <a:t>Transports – 29%</a:t>
            </a:r>
          </a:p>
          <a:p>
            <a:pPr lvl="1"/>
            <a:r>
              <a:rPr lang="lv-LV" dirty="0"/>
              <a:t>Autoceļu transports – 93,9%</a:t>
            </a:r>
          </a:p>
          <a:p>
            <a:pPr lvl="2"/>
            <a:r>
              <a:rPr lang="lv-LV" dirty="0"/>
              <a:t>Pasažieru automašīnas – 76%</a:t>
            </a:r>
          </a:p>
          <a:p>
            <a:r>
              <a:rPr lang="lv-LV" dirty="0"/>
              <a:t>Pasažieru automašīnas – 21% </a:t>
            </a:r>
            <a:r>
              <a:rPr lang="lv-LV" sz="3200" b="1" dirty="0">
                <a:solidFill>
                  <a:srgbClr val="FF0000"/>
                </a:solidFill>
              </a:rPr>
              <a:t>!!!</a:t>
            </a:r>
            <a:endParaRPr lang="lv-LV" b="1" dirty="0">
              <a:solidFill>
                <a:srgbClr val="FF0000"/>
              </a:solidFill>
            </a:endParaRPr>
          </a:p>
        </p:txBody>
      </p:sp>
    </p:spTree>
    <p:extLst>
      <p:ext uri="{BB962C8B-B14F-4D97-AF65-F5344CB8AC3E}">
        <p14:creationId xmlns:p14="http://schemas.microsoft.com/office/powerpoint/2010/main" val="56746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D9858E5-31C2-4F52-BDDE-CE7267E83DA6}"/>
              </a:ext>
            </a:extLst>
          </p:cNvPr>
          <p:cNvSpPr>
            <a:spLocks noGrp="1"/>
          </p:cNvSpPr>
          <p:nvPr>
            <p:ph type="title"/>
          </p:nvPr>
        </p:nvSpPr>
        <p:spPr/>
        <p:txBody>
          <a:bodyPr/>
          <a:lstStyle/>
          <a:p>
            <a:r>
              <a:rPr lang="lv-LV" dirty="0"/>
              <a:t>Perspektīvas Latvijā</a:t>
            </a:r>
          </a:p>
        </p:txBody>
      </p:sp>
      <p:sp>
        <p:nvSpPr>
          <p:cNvPr id="3" name="Satura vietturis 2">
            <a:extLst>
              <a:ext uri="{FF2B5EF4-FFF2-40B4-BE49-F238E27FC236}">
                <a16:creationId xmlns:a16="http://schemas.microsoft.com/office/drawing/2014/main" id="{24127D78-9A82-489E-9E6C-D6FB8DB85BC2}"/>
              </a:ext>
            </a:extLst>
          </p:cNvPr>
          <p:cNvSpPr>
            <a:spLocks noGrp="1"/>
          </p:cNvSpPr>
          <p:nvPr>
            <p:ph idx="1"/>
          </p:nvPr>
        </p:nvSpPr>
        <p:spPr/>
        <p:txBody>
          <a:bodyPr/>
          <a:lstStyle/>
          <a:p>
            <a:r>
              <a:rPr lang="sv-SE" dirty="0"/>
              <a:t>Auto asociācijas prezidents Andris Kulbergs</a:t>
            </a:r>
            <a:endParaRPr lang="lv-LV" dirty="0"/>
          </a:p>
          <a:p>
            <a:pPr lvl="1"/>
            <a:r>
              <a:rPr lang="lv-LV" dirty="0"/>
              <a:t>2040.gadā Latvijā vismaz 80% autoparka būs </a:t>
            </a:r>
            <a:r>
              <a:rPr lang="lv-LV" dirty="0" err="1"/>
              <a:t>elektroauto</a:t>
            </a:r>
            <a:endParaRPr lang="lv-LV" dirty="0"/>
          </a:p>
        </p:txBody>
      </p:sp>
    </p:spTree>
    <p:extLst>
      <p:ext uri="{BB962C8B-B14F-4D97-AF65-F5344CB8AC3E}">
        <p14:creationId xmlns:p14="http://schemas.microsoft.com/office/powerpoint/2010/main" val="138688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D9858E5-31C2-4F52-BDDE-CE7267E83DA6}"/>
              </a:ext>
            </a:extLst>
          </p:cNvPr>
          <p:cNvSpPr>
            <a:spLocks noGrp="1"/>
          </p:cNvSpPr>
          <p:nvPr>
            <p:ph type="title"/>
          </p:nvPr>
        </p:nvSpPr>
        <p:spPr/>
        <p:txBody>
          <a:bodyPr/>
          <a:lstStyle/>
          <a:p>
            <a:r>
              <a:rPr lang="lv-LV" dirty="0"/>
              <a:t>Perspektīvas Latvijā</a:t>
            </a:r>
          </a:p>
        </p:txBody>
      </p:sp>
      <p:sp>
        <p:nvSpPr>
          <p:cNvPr id="3" name="Satura vietturis 2">
            <a:extLst>
              <a:ext uri="{FF2B5EF4-FFF2-40B4-BE49-F238E27FC236}">
                <a16:creationId xmlns:a16="http://schemas.microsoft.com/office/drawing/2014/main" id="{24127D78-9A82-489E-9E6C-D6FB8DB85BC2}"/>
              </a:ext>
            </a:extLst>
          </p:cNvPr>
          <p:cNvSpPr>
            <a:spLocks noGrp="1"/>
          </p:cNvSpPr>
          <p:nvPr>
            <p:ph idx="1"/>
          </p:nvPr>
        </p:nvSpPr>
        <p:spPr/>
        <p:txBody>
          <a:bodyPr/>
          <a:lstStyle/>
          <a:p>
            <a:r>
              <a:rPr lang="sv-SE" dirty="0"/>
              <a:t>Auto asociācijas prezidents Andris Kulbergs</a:t>
            </a:r>
            <a:endParaRPr lang="lv-LV" dirty="0"/>
          </a:p>
          <a:p>
            <a:pPr lvl="1"/>
            <a:r>
              <a:rPr lang="lv-LV" dirty="0"/>
              <a:t>2040.gadā Latvijā vismaz 80% autoparka būs </a:t>
            </a:r>
            <a:r>
              <a:rPr lang="lv-LV" dirty="0" err="1"/>
              <a:t>elektroauto</a:t>
            </a:r>
            <a:endParaRPr lang="lv-LV" dirty="0"/>
          </a:p>
          <a:p>
            <a:r>
              <a:rPr lang="lv-LV" dirty="0"/>
              <a:t>Euro7</a:t>
            </a:r>
          </a:p>
        </p:txBody>
      </p:sp>
      <p:pic>
        <p:nvPicPr>
          <p:cNvPr id="5" name="Attēls 4">
            <a:extLst>
              <a:ext uri="{FF2B5EF4-FFF2-40B4-BE49-F238E27FC236}">
                <a16:creationId xmlns:a16="http://schemas.microsoft.com/office/drawing/2014/main" id="{4A2BA586-E4AC-4D85-8E79-B277726F3320}"/>
              </a:ext>
            </a:extLst>
          </p:cNvPr>
          <p:cNvPicPr>
            <a:picLocks noChangeAspect="1"/>
          </p:cNvPicPr>
          <p:nvPr/>
        </p:nvPicPr>
        <p:blipFill rotWithShape="1">
          <a:blip r:embed="rId2"/>
          <a:srcRect l="1658" t="29964"/>
          <a:stretch/>
        </p:blipFill>
        <p:spPr>
          <a:xfrm>
            <a:off x="4365266" y="3318849"/>
            <a:ext cx="4316068" cy="2858114"/>
          </a:xfrm>
          <a:prstGeom prst="rect">
            <a:avLst/>
          </a:prstGeom>
        </p:spPr>
      </p:pic>
    </p:spTree>
    <p:extLst>
      <p:ext uri="{BB962C8B-B14F-4D97-AF65-F5344CB8AC3E}">
        <p14:creationId xmlns:p14="http://schemas.microsoft.com/office/powerpoint/2010/main" val="2869818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A7D1A37-BB61-4257-863F-C1366D64E926}"/>
              </a:ext>
            </a:extLst>
          </p:cNvPr>
          <p:cNvSpPr>
            <a:spLocks noGrp="1"/>
          </p:cNvSpPr>
          <p:nvPr>
            <p:ph type="title"/>
          </p:nvPr>
        </p:nvSpPr>
        <p:spPr/>
        <p:txBody>
          <a:bodyPr/>
          <a:lstStyle/>
          <a:p>
            <a:r>
              <a:rPr lang="lv-LV" dirty="0"/>
              <a:t>Euro7</a:t>
            </a:r>
          </a:p>
        </p:txBody>
      </p:sp>
      <p:sp>
        <p:nvSpPr>
          <p:cNvPr id="3" name="Satura vietturis 2">
            <a:extLst>
              <a:ext uri="{FF2B5EF4-FFF2-40B4-BE49-F238E27FC236}">
                <a16:creationId xmlns:a16="http://schemas.microsoft.com/office/drawing/2014/main" id="{CE4E84CB-2881-4538-AD6B-A1190005F289}"/>
              </a:ext>
            </a:extLst>
          </p:cNvPr>
          <p:cNvSpPr>
            <a:spLocks noGrp="1"/>
          </p:cNvSpPr>
          <p:nvPr>
            <p:ph idx="1"/>
          </p:nvPr>
        </p:nvSpPr>
        <p:spPr/>
        <p:txBody>
          <a:bodyPr/>
          <a:lstStyle/>
          <a:p>
            <a:r>
              <a:rPr lang="lv-LV" dirty="0"/>
              <a:t>2025.g.</a:t>
            </a:r>
          </a:p>
          <a:p>
            <a:pPr lvl="1"/>
            <a:r>
              <a:rPr lang="lv-LV" dirty="0" err="1"/>
              <a:t>NOx</a:t>
            </a:r>
            <a:r>
              <a:rPr lang="lv-LV" dirty="0"/>
              <a:t> – 0,03 g/km (-64%)</a:t>
            </a:r>
          </a:p>
          <a:p>
            <a:pPr lvl="1"/>
            <a:r>
              <a:rPr lang="lv-LV" dirty="0"/>
              <a:t>CO – 0,5 g/km (-50%) benzīnam, 0,1 g/km (-67%) dīzelim</a:t>
            </a:r>
          </a:p>
          <a:p>
            <a:pPr lvl="1"/>
            <a:r>
              <a:rPr lang="lv-LV" dirty="0"/>
              <a:t>Aizliegtu biodegvielu un sintētisko degvielu</a:t>
            </a:r>
          </a:p>
          <a:p>
            <a:r>
              <a:rPr lang="lv-LV" dirty="0"/>
              <a:t>Nespēj izpildīt neviens </a:t>
            </a:r>
            <a:r>
              <a:rPr lang="lv-LV" dirty="0" err="1"/>
              <a:t>iekšdedzes</a:t>
            </a:r>
            <a:r>
              <a:rPr lang="lv-LV" dirty="0"/>
              <a:t> dzinējs</a:t>
            </a:r>
          </a:p>
          <a:p>
            <a:endParaRPr lang="lv-LV" dirty="0"/>
          </a:p>
          <a:p>
            <a:r>
              <a:rPr lang="lv-LV" dirty="0"/>
              <a:t>Zaļā vienošanās</a:t>
            </a:r>
          </a:p>
          <a:p>
            <a:endParaRPr lang="lv-LV" dirty="0"/>
          </a:p>
        </p:txBody>
      </p:sp>
    </p:spTree>
    <p:extLst>
      <p:ext uri="{BB962C8B-B14F-4D97-AF65-F5344CB8AC3E}">
        <p14:creationId xmlns:p14="http://schemas.microsoft.com/office/powerpoint/2010/main" val="2504997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A15F8CD-E330-4414-BD85-474CBEF0AA26}"/>
              </a:ext>
            </a:extLst>
          </p:cNvPr>
          <p:cNvSpPr>
            <a:spLocks noGrp="1"/>
          </p:cNvSpPr>
          <p:nvPr>
            <p:ph type="title"/>
          </p:nvPr>
        </p:nvSpPr>
        <p:spPr/>
        <p:txBody>
          <a:bodyPr/>
          <a:lstStyle/>
          <a:p>
            <a:r>
              <a:rPr lang="lv-LV" dirty="0"/>
              <a:t>Par Uzlādēts.lv</a:t>
            </a:r>
          </a:p>
        </p:txBody>
      </p:sp>
      <p:sp>
        <p:nvSpPr>
          <p:cNvPr id="3" name="Satura vietturis 2">
            <a:extLst>
              <a:ext uri="{FF2B5EF4-FFF2-40B4-BE49-F238E27FC236}">
                <a16:creationId xmlns:a16="http://schemas.microsoft.com/office/drawing/2014/main" id="{87919EBF-17E9-497C-BEA5-73DD2D3CE35B}"/>
              </a:ext>
            </a:extLst>
          </p:cNvPr>
          <p:cNvSpPr>
            <a:spLocks noGrp="1"/>
          </p:cNvSpPr>
          <p:nvPr>
            <p:ph idx="1"/>
          </p:nvPr>
        </p:nvSpPr>
        <p:spPr/>
        <p:txBody>
          <a:bodyPr>
            <a:normAutofit fontScale="92500" lnSpcReduction="20000"/>
          </a:bodyPr>
          <a:lstStyle/>
          <a:p>
            <a:r>
              <a:rPr lang="lv-LV" dirty="0"/>
              <a:t>uzladets.lv</a:t>
            </a:r>
          </a:p>
          <a:p>
            <a:pPr lvl="1"/>
            <a:r>
              <a:rPr lang="lv-LV" dirty="0"/>
              <a:t>2018.g. aug.</a:t>
            </a:r>
          </a:p>
          <a:p>
            <a:pPr lvl="1"/>
            <a:r>
              <a:rPr lang="lv-LV" dirty="0" err="1"/>
              <a:t>Facebook</a:t>
            </a:r>
            <a:r>
              <a:rPr lang="lv-LV" dirty="0"/>
              <a:t>, </a:t>
            </a:r>
            <a:r>
              <a:rPr lang="lv-LV" dirty="0" err="1"/>
              <a:t>Twitter</a:t>
            </a:r>
            <a:r>
              <a:rPr lang="lv-LV" dirty="0"/>
              <a:t>, </a:t>
            </a:r>
            <a:r>
              <a:rPr lang="lv-LV" dirty="0" err="1"/>
              <a:t>Instagram</a:t>
            </a:r>
            <a:r>
              <a:rPr lang="lv-LV" dirty="0"/>
              <a:t>, </a:t>
            </a:r>
            <a:r>
              <a:rPr lang="lv-LV" dirty="0" err="1"/>
              <a:t>YouTube</a:t>
            </a:r>
            <a:r>
              <a:rPr lang="lv-LV" dirty="0"/>
              <a:t> …</a:t>
            </a:r>
          </a:p>
          <a:p>
            <a:r>
              <a:rPr lang="lv-LV" dirty="0"/>
              <a:t>Ziņas, apskati un pasākumi</a:t>
            </a:r>
          </a:p>
          <a:p>
            <a:pPr lvl="1"/>
            <a:r>
              <a:rPr lang="lv-LV" dirty="0" err="1"/>
              <a:t>Elektroauto</a:t>
            </a:r>
            <a:endParaRPr lang="lv-LV" dirty="0"/>
          </a:p>
          <a:p>
            <a:pPr lvl="1"/>
            <a:r>
              <a:rPr lang="lv-LV" dirty="0"/>
              <a:t>Baterijas</a:t>
            </a:r>
          </a:p>
          <a:p>
            <a:pPr lvl="1"/>
            <a:r>
              <a:rPr lang="lv-LV" dirty="0"/>
              <a:t>Saules paneļi</a:t>
            </a:r>
          </a:p>
          <a:p>
            <a:pPr lvl="1"/>
            <a:r>
              <a:rPr lang="lv-LV" dirty="0"/>
              <a:t>U.t.t.</a:t>
            </a:r>
          </a:p>
          <a:p>
            <a:r>
              <a:rPr lang="lv-LV" dirty="0"/>
              <a:t>NEKP 2030</a:t>
            </a:r>
          </a:p>
        </p:txBody>
      </p:sp>
      <p:pic>
        <p:nvPicPr>
          <p:cNvPr id="12290" name="Picture 2" descr="Uzlādēts">
            <a:extLst>
              <a:ext uri="{FF2B5EF4-FFF2-40B4-BE49-F238E27FC236}">
                <a16:creationId xmlns:a16="http://schemas.microsoft.com/office/drawing/2014/main" id="{8DFF0102-F071-44A5-8BF2-2ADEE4FDB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417" y="2097088"/>
            <a:ext cx="3994993" cy="97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43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D549FBCB-741E-44B9-BD7B-F194CBE3E4C3}"/>
              </a:ext>
            </a:extLst>
          </p:cNvPr>
          <p:cNvSpPr>
            <a:spLocks noGrp="1"/>
          </p:cNvSpPr>
          <p:nvPr>
            <p:ph type="title"/>
          </p:nvPr>
        </p:nvSpPr>
        <p:spPr/>
        <p:txBody>
          <a:bodyPr/>
          <a:lstStyle/>
          <a:p>
            <a:r>
              <a:rPr lang="lv-LV" b="0" i="0" dirty="0">
                <a:solidFill>
                  <a:srgbClr val="FFFFFF"/>
                </a:solidFill>
                <a:effectLst/>
                <a:latin typeface="-apple-system"/>
              </a:rPr>
              <a:t>Mūs veido tas, ko mēs darām atkārtoti. Izcilība ir nevis rīcība, bet gan paradums.</a:t>
            </a:r>
            <a:endParaRPr lang="lv-LV" dirty="0"/>
          </a:p>
        </p:txBody>
      </p:sp>
      <p:sp>
        <p:nvSpPr>
          <p:cNvPr id="6" name="Teksta vietturis 5">
            <a:extLst>
              <a:ext uri="{FF2B5EF4-FFF2-40B4-BE49-F238E27FC236}">
                <a16:creationId xmlns:a16="http://schemas.microsoft.com/office/drawing/2014/main" id="{175F324F-F583-4A23-8034-37160F492AC8}"/>
              </a:ext>
            </a:extLst>
          </p:cNvPr>
          <p:cNvSpPr>
            <a:spLocks noGrp="1"/>
          </p:cNvSpPr>
          <p:nvPr>
            <p:ph type="body" sz="half" idx="13"/>
          </p:nvPr>
        </p:nvSpPr>
        <p:spPr/>
        <p:txBody>
          <a:bodyPr/>
          <a:lstStyle/>
          <a:p>
            <a:r>
              <a:rPr lang="lv-LV" b="0" i="0" dirty="0">
                <a:solidFill>
                  <a:srgbClr val="FFFFFF"/>
                </a:solidFill>
                <a:effectLst/>
                <a:latin typeface="-apple-system"/>
              </a:rPr>
              <a:t>Aristotelis</a:t>
            </a:r>
            <a:endParaRPr lang="lv-LV" dirty="0"/>
          </a:p>
        </p:txBody>
      </p:sp>
      <p:sp>
        <p:nvSpPr>
          <p:cNvPr id="3" name="Teksta vietturis 2">
            <a:extLst>
              <a:ext uri="{FF2B5EF4-FFF2-40B4-BE49-F238E27FC236}">
                <a16:creationId xmlns:a16="http://schemas.microsoft.com/office/drawing/2014/main" id="{E4B2179D-C672-4747-BA6B-562CB0E597EE}"/>
              </a:ext>
            </a:extLst>
          </p:cNvPr>
          <p:cNvSpPr>
            <a:spLocks noGrp="1"/>
          </p:cNvSpPr>
          <p:nvPr>
            <p:ph type="body" sz="half" idx="2"/>
          </p:nvPr>
        </p:nvSpPr>
        <p:spPr/>
        <p:txBody>
          <a:bodyPr/>
          <a:lstStyle/>
          <a:p>
            <a:r>
              <a:rPr lang="lv-LV" dirty="0"/>
              <a:t>Esiet uzlādēti!</a:t>
            </a:r>
          </a:p>
        </p:txBody>
      </p:sp>
    </p:spTree>
    <p:extLst>
      <p:ext uri="{BB962C8B-B14F-4D97-AF65-F5344CB8AC3E}">
        <p14:creationId xmlns:p14="http://schemas.microsoft.com/office/powerpoint/2010/main" val="193583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4ED76D-715C-4E34-8448-EA1EE52CDB47}"/>
              </a:ext>
            </a:extLst>
          </p:cNvPr>
          <p:cNvSpPr>
            <a:spLocks noGrp="1"/>
          </p:cNvSpPr>
          <p:nvPr>
            <p:ph type="title"/>
          </p:nvPr>
        </p:nvSpPr>
        <p:spPr/>
        <p:txBody>
          <a:bodyPr/>
          <a:lstStyle/>
          <a:p>
            <a:r>
              <a:rPr lang="lv-LV" dirty="0"/>
              <a:t>Transports Latvijā</a:t>
            </a:r>
          </a:p>
        </p:txBody>
      </p:sp>
      <p:pic>
        <p:nvPicPr>
          <p:cNvPr id="9" name="Satura vietturis 8">
            <a:extLst>
              <a:ext uri="{FF2B5EF4-FFF2-40B4-BE49-F238E27FC236}">
                <a16:creationId xmlns:a16="http://schemas.microsoft.com/office/drawing/2014/main" id="{7AE26934-A5FE-4227-8A3B-1968FC3DE78E}"/>
              </a:ext>
            </a:extLst>
          </p:cNvPr>
          <p:cNvPicPr>
            <a:picLocks noGrp="1" noChangeAspect="1"/>
          </p:cNvPicPr>
          <p:nvPr>
            <p:ph idx="1"/>
          </p:nvPr>
        </p:nvPicPr>
        <p:blipFill>
          <a:blip r:embed="rId2"/>
          <a:stretch>
            <a:fillRect/>
          </a:stretch>
        </p:blipFill>
        <p:spPr>
          <a:xfrm>
            <a:off x="3288909" y="2462789"/>
            <a:ext cx="5611008" cy="3115110"/>
          </a:xfrm>
        </p:spPr>
      </p:pic>
    </p:spTree>
    <p:extLst>
      <p:ext uri="{BB962C8B-B14F-4D97-AF65-F5344CB8AC3E}">
        <p14:creationId xmlns:p14="http://schemas.microsoft.com/office/powerpoint/2010/main" val="410118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4ED76D-715C-4E34-8448-EA1EE52CDB47}"/>
              </a:ext>
            </a:extLst>
          </p:cNvPr>
          <p:cNvSpPr>
            <a:spLocks noGrp="1"/>
          </p:cNvSpPr>
          <p:nvPr>
            <p:ph type="title"/>
          </p:nvPr>
        </p:nvSpPr>
        <p:spPr/>
        <p:txBody>
          <a:bodyPr/>
          <a:lstStyle/>
          <a:p>
            <a:r>
              <a:rPr lang="lv-LV" dirty="0"/>
              <a:t>Transports Latvijā</a:t>
            </a:r>
          </a:p>
        </p:txBody>
      </p:sp>
    </p:spTree>
    <p:extLst>
      <p:ext uri="{BB962C8B-B14F-4D97-AF65-F5344CB8AC3E}">
        <p14:creationId xmlns:p14="http://schemas.microsoft.com/office/powerpoint/2010/main" val="283516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4ED76D-715C-4E34-8448-EA1EE52CDB47}"/>
              </a:ext>
            </a:extLst>
          </p:cNvPr>
          <p:cNvSpPr>
            <a:spLocks noGrp="1"/>
          </p:cNvSpPr>
          <p:nvPr>
            <p:ph type="title"/>
          </p:nvPr>
        </p:nvSpPr>
        <p:spPr/>
        <p:txBody>
          <a:bodyPr/>
          <a:lstStyle/>
          <a:p>
            <a:r>
              <a:rPr lang="lv-LV" dirty="0"/>
              <a:t>Transports Latvijā</a:t>
            </a:r>
          </a:p>
        </p:txBody>
      </p:sp>
      <p:pic>
        <p:nvPicPr>
          <p:cNvPr id="2050" name="Picture 2">
            <a:extLst>
              <a:ext uri="{FF2B5EF4-FFF2-40B4-BE49-F238E27FC236}">
                <a16:creationId xmlns:a16="http://schemas.microsoft.com/office/drawing/2014/main" id="{45903574-1526-4FF4-866D-47602B858B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6740" y="2019674"/>
            <a:ext cx="1738312" cy="1738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E52754C-F251-4499-AEAF-3988C5364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185" y="1690689"/>
            <a:ext cx="4260057" cy="23962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ogāze vai elektromobilitāte">
            <a:extLst>
              <a:ext uri="{FF2B5EF4-FFF2-40B4-BE49-F238E27FC236}">
                <a16:creationId xmlns:a16="http://schemas.microsoft.com/office/drawing/2014/main" id="{F53B4CF7-D1CF-448B-9C2D-36B7B2228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375" y="1679756"/>
            <a:ext cx="3594423" cy="23962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rcedes eActros">
            <a:extLst>
              <a:ext uri="{FF2B5EF4-FFF2-40B4-BE49-F238E27FC236}">
                <a16:creationId xmlns:a16="http://schemas.microsoft.com/office/drawing/2014/main" id="{84B0A0B6-5C30-4506-BD7D-519E3F2428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60" r="16552"/>
          <a:stretch/>
        </p:blipFill>
        <p:spPr bwMode="auto">
          <a:xfrm>
            <a:off x="1076740" y="4277802"/>
            <a:ext cx="3158139" cy="221507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ohn Deere: 'We believe in electric tractors. 100%' - FutureFarming">
            <a:extLst>
              <a:ext uri="{FF2B5EF4-FFF2-40B4-BE49-F238E27FC236}">
                <a16:creationId xmlns:a16="http://schemas.microsoft.com/office/drawing/2014/main" id="{1C2AB2F1-F9E1-4DA8-B67D-C3F799FDE7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24"/>
          <a:stretch/>
        </p:blipFill>
        <p:spPr bwMode="auto">
          <a:xfrm>
            <a:off x="4539096" y="4277801"/>
            <a:ext cx="3220279" cy="221507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ēc jauno vilcienu iegādes &quot;Pasažieru vilciens&quot; plāno ieviest intervālu  grafiku un audzēt pasažieru skaitu līdz 25 miljoniem gadā :: zz.lv">
            <a:extLst>
              <a:ext uri="{FF2B5EF4-FFF2-40B4-BE49-F238E27FC236}">
                <a16:creationId xmlns:a16="http://schemas.microsoft.com/office/drawing/2014/main" id="{9A0903D4-FD90-45A9-BF4A-8E51DFF6537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84" t="2872" r="2622" b="3439"/>
          <a:stretch/>
        </p:blipFill>
        <p:spPr bwMode="auto">
          <a:xfrm>
            <a:off x="8018458" y="4277802"/>
            <a:ext cx="3335340" cy="221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6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35CF69-7275-4441-B213-72A64C8BA6BD}"/>
              </a:ext>
            </a:extLst>
          </p:cNvPr>
          <p:cNvSpPr>
            <a:spLocks noGrp="1"/>
          </p:cNvSpPr>
          <p:nvPr>
            <p:ph type="title"/>
          </p:nvPr>
        </p:nvSpPr>
        <p:spPr/>
        <p:txBody>
          <a:bodyPr/>
          <a:lstStyle/>
          <a:p>
            <a:r>
              <a:rPr lang="lv-LV" dirty="0"/>
              <a:t>Elektrība pret </a:t>
            </a:r>
            <a:r>
              <a:rPr lang="lv-LV" dirty="0" err="1"/>
              <a:t>iekšdedzi</a:t>
            </a:r>
            <a:endParaRPr lang="lv-LV" dirty="0"/>
          </a:p>
        </p:txBody>
      </p:sp>
      <p:sp>
        <p:nvSpPr>
          <p:cNvPr id="3" name="Satura vietturis 2">
            <a:extLst>
              <a:ext uri="{FF2B5EF4-FFF2-40B4-BE49-F238E27FC236}">
                <a16:creationId xmlns:a16="http://schemas.microsoft.com/office/drawing/2014/main" id="{6300BEC9-CC3D-4713-ACA9-7D4D6B949F55}"/>
              </a:ext>
            </a:extLst>
          </p:cNvPr>
          <p:cNvSpPr>
            <a:spLocks noGrp="1"/>
          </p:cNvSpPr>
          <p:nvPr>
            <p:ph sz="half" idx="1"/>
          </p:nvPr>
        </p:nvSpPr>
        <p:spPr/>
        <p:txBody>
          <a:bodyPr/>
          <a:lstStyle/>
          <a:p>
            <a:r>
              <a:rPr lang="lv-LV" dirty="0"/>
              <a:t>Gāze</a:t>
            </a:r>
          </a:p>
          <a:p>
            <a:pPr lvl="1"/>
            <a:r>
              <a:rPr lang="lv-LV" dirty="0" err="1"/>
              <a:t>Bio</a:t>
            </a:r>
            <a:r>
              <a:rPr lang="lv-LV" dirty="0"/>
              <a:t>-, </a:t>
            </a:r>
            <a:r>
              <a:rPr lang="lv-LV" dirty="0" err="1"/>
              <a:t>eko</a:t>
            </a:r>
            <a:r>
              <a:rPr lang="lv-LV" dirty="0"/>
              <a:t>-, saspiestā, šķidrā, dabas, naftas</a:t>
            </a:r>
          </a:p>
          <a:p>
            <a:r>
              <a:rPr lang="lv-LV" dirty="0"/>
              <a:t>Elektrība</a:t>
            </a:r>
          </a:p>
          <a:p>
            <a:pPr lvl="1"/>
            <a:endParaRPr lang="lv-LV" dirty="0"/>
          </a:p>
        </p:txBody>
      </p:sp>
      <p:pic>
        <p:nvPicPr>
          <p:cNvPr id="2054" name="Picture 6">
            <a:extLst>
              <a:ext uri="{FF2B5EF4-FFF2-40B4-BE49-F238E27FC236}">
                <a16:creationId xmlns:a16="http://schemas.microsoft.com/office/drawing/2014/main" id="{228F6B4B-FA94-4686-A288-12BC5AFD11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33902" y="2190510"/>
            <a:ext cx="5813509" cy="277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2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35CF69-7275-4441-B213-72A64C8BA6BD}"/>
              </a:ext>
            </a:extLst>
          </p:cNvPr>
          <p:cNvSpPr>
            <a:spLocks noGrp="1"/>
          </p:cNvSpPr>
          <p:nvPr>
            <p:ph type="title"/>
          </p:nvPr>
        </p:nvSpPr>
        <p:spPr/>
        <p:txBody>
          <a:bodyPr/>
          <a:lstStyle/>
          <a:p>
            <a:r>
              <a:rPr lang="lv-LV" dirty="0"/>
              <a:t>Elektrība pret </a:t>
            </a:r>
            <a:r>
              <a:rPr lang="lv-LV" dirty="0" err="1"/>
              <a:t>iekšdedzi</a:t>
            </a:r>
            <a:endParaRPr lang="lv-LV" dirty="0"/>
          </a:p>
        </p:txBody>
      </p:sp>
      <p:sp>
        <p:nvSpPr>
          <p:cNvPr id="3" name="Satura vietturis 2">
            <a:extLst>
              <a:ext uri="{FF2B5EF4-FFF2-40B4-BE49-F238E27FC236}">
                <a16:creationId xmlns:a16="http://schemas.microsoft.com/office/drawing/2014/main" id="{6300BEC9-CC3D-4713-ACA9-7D4D6B949F55}"/>
              </a:ext>
            </a:extLst>
          </p:cNvPr>
          <p:cNvSpPr>
            <a:spLocks noGrp="1"/>
          </p:cNvSpPr>
          <p:nvPr>
            <p:ph sz="half" idx="1"/>
          </p:nvPr>
        </p:nvSpPr>
        <p:spPr/>
        <p:txBody>
          <a:bodyPr>
            <a:normAutofit lnSpcReduction="10000"/>
          </a:bodyPr>
          <a:lstStyle/>
          <a:p>
            <a:r>
              <a:rPr lang="lv-LV" dirty="0"/>
              <a:t>Gāze</a:t>
            </a:r>
          </a:p>
          <a:p>
            <a:pPr lvl="1"/>
            <a:r>
              <a:rPr lang="lv-LV" dirty="0" err="1"/>
              <a:t>Bio</a:t>
            </a:r>
            <a:r>
              <a:rPr lang="lv-LV" dirty="0"/>
              <a:t>-, </a:t>
            </a:r>
            <a:r>
              <a:rPr lang="lv-LV" dirty="0" err="1"/>
              <a:t>eko</a:t>
            </a:r>
            <a:r>
              <a:rPr lang="lv-LV" dirty="0"/>
              <a:t>-, saspiestā, šķidrā, dabas, naftas</a:t>
            </a:r>
          </a:p>
          <a:p>
            <a:r>
              <a:rPr lang="lv-LV" dirty="0"/>
              <a:t>Elektrība</a:t>
            </a:r>
          </a:p>
          <a:p>
            <a:r>
              <a:rPr lang="lv-LV" dirty="0"/>
              <a:t>Ūdeņradis</a:t>
            </a:r>
          </a:p>
          <a:p>
            <a:pPr lvl="1"/>
            <a:r>
              <a:rPr lang="lv-LV" dirty="0"/>
              <a:t>Zaļais</a:t>
            </a:r>
          </a:p>
          <a:p>
            <a:pPr lvl="1"/>
            <a:r>
              <a:rPr lang="lv-LV" dirty="0"/>
              <a:t>Zilais</a:t>
            </a:r>
          </a:p>
          <a:p>
            <a:pPr lvl="1"/>
            <a:r>
              <a:rPr lang="lv-LV" dirty="0"/>
              <a:t>Pelēkais</a:t>
            </a:r>
          </a:p>
        </p:txBody>
      </p:sp>
      <p:pic>
        <p:nvPicPr>
          <p:cNvPr id="6" name="Picture 2">
            <a:extLst>
              <a:ext uri="{FF2B5EF4-FFF2-40B4-BE49-F238E27FC236}">
                <a16:creationId xmlns:a16="http://schemas.microsoft.com/office/drawing/2014/main" id="{EAD7255D-1141-4CE3-BE81-B5E87DD50B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76191" y="2249488"/>
            <a:ext cx="4667230"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9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35CF69-7275-4441-B213-72A64C8BA6BD}"/>
              </a:ext>
            </a:extLst>
          </p:cNvPr>
          <p:cNvSpPr>
            <a:spLocks noGrp="1"/>
          </p:cNvSpPr>
          <p:nvPr>
            <p:ph type="title"/>
          </p:nvPr>
        </p:nvSpPr>
        <p:spPr/>
        <p:txBody>
          <a:bodyPr/>
          <a:lstStyle/>
          <a:p>
            <a:r>
              <a:rPr lang="lv-LV" dirty="0"/>
              <a:t>Elektrība pret </a:t>
            </a:r>
            <a:r>
              <a:rPr lang="lv-LV" dirty="0" err="1"/>
              <a:t>iekšdedzi</a:t>
            </a:r>
            <a:endParaRPr lang="lv-LV" dirty="0"/>
          </a:p>
        </p:txBody>
      </p:sp>
      <p:sp>
        <p:nvSpPr>
          <p:cNvPr id="3" name="Satura vietturis 2">
            <a:extLst>
              <a:ext uri="{FF2B5EF4-FFF2-40B4-BE49-F238E27FC236}">
                <a16:creationId xmlns:a16="http://schemas.microsoft.com/office/drawing/2014/main" id="{6300BEC9-CC3D-4713-ACA9-7D4D6B949F55}"/>
              </a:ext>
            </a:extLst>
          </p:cNvPr>
          <p:cNvSpPr>
            <a:spLocks noGrp="1"/>
          </p:cNvSpPr>
          <p:nvPr>
            <p:ph sz="half" idx="1"/>
          </p:nvPr>
        </p:nvSpPr>
        <p:spPr/>
        <p:txBody>
          <a:bodyPr>
            <a:normAutofit/>
          </a:bodyPr>
          <a:lstStyle/>
          <a:p>
            <a:r>
              <a:rPr lang="lv-LV" dirty="0"/>
              <a:t>Gāze </a:t>
            </a:r>
            <a:r>
              <a:rPr lang="lv-LV" dirty="0">
                <a:sym typeface="Wingdings" panose="05000000000000000000" pitchFamily="2" charset="2"/>
              </a:rPr>
              <a:t> elektrība  universālāk</a:t>
            </a:r>
            <a:endParaRPr lang="lv-LV" dirty="0"/>
          </a:p>
          <a:p>
            <a:pPr lvl="1"/>
            <a:endParaRPr lang="lv-LV" dirty="0"/>
          </a:p>
        </p:txBody>
      </p:sp>
      <p:pic>
        <p:nvPicPr>
          <p:cNvPr id="6" name="Picture 2">
            <a:extLst>
              <a:ext uri="{FF2B5EF4-FFF2-40B4-BE49-F238E27FC236}">
                <a16:creationId xmlns:a16="http://schemas.microsoft.com/office/drawing/2014/main" id="{EAD7255D-1141-4CE3-BE81-B5E87DD50B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76191" y="2249488"/>
            <a:ext cx="4667230" cy="3541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D26675BD-5CF0-4C4B-B5CC-91114D382E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3429000"/>
            <a:ext cx="495566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19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ntūra">
  <a:themeElements>
    <a:clrScheme name="Kontūra">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ūra">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TM04033919[[fn=Kontūra]]</Template>
  <TotalTime>421</TotalTime>
  <Words>734</Words>
  <Application>Microsoft Office PowerPoint</Application>
  <PresentationFormat>Platekrāna</PresentationFormat>
  <Paragraphs>171</Paragraphs>
  <Slides>34</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34</vt:i4>
      </vt:variant>
    </vt:vector>
  </HeadingPairs>
  <TitlesOfParts>
    <vt:vector size="38" baseType="lpstr">
      <vt:lpstr>-apple-system</vt:lpstr>
      <vt:lpstr>Arial</vt:lpstr>
      <vt:lpstr>Calibri</vt:lpstr>
      <vt:lpstr>Kontūra</vt:lpstr>
      <vt:lpstr>Elektromobilitāte Latvijā</vt:lpstr>
      <vt:lpstr>Mums ir idejas un tehnoloģijas, kā virzīties uz igltspēju, - mums nav ne konceptuāla, ne arī tehnoloģisku problēmu, taču viss slēpjas morāles jautājumā, un mēs atsakāmies to risināt, jo dominējošam ekonomiskajam viedoklim trūkst ētiskās dimensijas.</vt:lpstr>
      <vt:lpstr>Transports Latvijā</vt:lpstr>
      <vt:lpstr>Transports Latvijā</vt:lpstr>
      <vt:lpstr>Transports Latvijā</vt:lpstr>
      <vt:lpstr>Transports Latvijā</vt:lpstr>
      <vt:lpstr>Elektrība pret iekšdedzi</vt:lpstr>
      <vt:lpstr>Elektrība pret iekšdedzi</vt:lpstr>
      <vt:lpstr>Elektrība pret iekšdedzi</vt:lpstr>
      <vt:lpstr>Transports Latvijā</vt:lpstr>
      <vt:lpstr>Elektroauto</vt:lpstr>
      <vt:lpstr>Elektroauto</vt:lpstr>
      <vt:lpstr>Elektroauto</vt:lpstr>
      <vt:lpstr>Klimatneitrāli jau «0» punktā</vt:lpstr>
      <vt:lpstr>Akumulatora nomaiņa</vt:lpstr>
      <vt:lpstr>Akumulatora mūžs</vt:lpstr>
      <vt:lpstr>Elektromobilitāte Latvijā</vt:lpstr>
      <vt:lpstr>Elektromobilitāte Latvijā</vt:lpstr>
      <vt:lpstr>Elektromobilitāte Latvijā 2030</vt:lpstr>
      <vt:lpstr>Elektroauto Latvijā</vt:lpstr>
      <vt:lpstr>Elektroauto Latvijā</vt:lpstr>
      <vt:lpstr>Elektroauto Latvijā 2030</vt:lpstr>
      <vt:lpstr>Eiropas CO2 ierobežojumi</vt:lpstr>
      <vt:lpstr>Eiropas CO2 ierobežojumi</vt:lpstr>
      <vt:lpstr>Eiropas CO2 ierobežojumi</vt:lpstr>
      <vt:lpstr>Eiropas CO2 ierobežojumi</vt:lpstr>
      <vt:lpstr>Eiropas CO2 ierobežojumi</vt:lpstr>
      <vt:lpstr>2021</vt:lpstr>
      <vt:lpstr>Latvija 2030. gadā</vt:lpstr>
      <vt:lpstr>Perspektīvas Latvijā</vt:lpstr>
      <vt:lpstr>Perspektīvas Latvijā</vt:lpstr>
      <vt:lpstr>Euro7</vt:lpstr>
      <vt:lpstr>Par Uzlādēts.lv</vt:lpstr>
      <vt:lpstr>Mūs veido tas, ko mēs darām atkārtoti. Izcilība ir nevis rīcība, bet gan paradums.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Elektromobilitāte Latvijā</dc:title>
  <dc:creator>Kārlis Mendziņš</dc:creator>
  <cp:lastModifiedBy>Kārlis Mendziņš</cp:lastModifiedBy>
  <cp:revision>30</cp:revision>
  <dcterms:created xsi:type="dcterms:W3CDTF">2020-12-03T12:44:02Z</dcterms:created>
  <dcterms:modified xsi:type="dcterms:W3CDTF">2020-12-05T18:09:07Z</dcterms:modified>
</cp:coreProperties>
</file>